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</p:sldIdLst>
  <p:sldSz cy="5143500" cx="9144000"/>
  <p:notesSz cx="6858000" cy="9144000"/>
  <p:embeddedFontLst>
    <p:embeddedFont>
      <p:font typeface="Quantico"/>
      <p:regular r:id="rId74"/>
      <p:bold r:id="rId75"/>
      <p:italic r:id="rId76"/>
      <p:boldItalic r:id="rId77"/>
    </p:embeddedFont>
    <p:embeddedFont>
      <p:font typeface="Source Code Pro"/>
      <p:regular r:id="rId78"/>
      <p:bold r:id="rId79"/>
      <p:italic r:id="rId80"/>
      <p:boldItalic r:id="rId81"/>
    </p:embeddedFont>
    <p:embeddedFont>
      <p:font typeface="Denk One"/>
      <p:regular r:id="rId82"/>
    </p:embeddedFont>
    <p:embeddedFont>
      <p:font typeface="PT Sans"/>
      <p:regular r:id="rId83"/>
      <p:bold r:id="rId84"/>
      <p:italic r:id="rId85"/>
      <p:boldItalic r:id="rId86"/>
    </p:embeddedFont>
    <p:embeddedFont>
      <p:font typeface="Fira Sans Extra Condensed"/>
      <p:regular r:id="rId87"/>
      <p:bold r:id="rId88"/>
      <p:italic r:id="rId89"/>
      <p:boldItalic r:id="rId90"/>
    </p:embeddedFont>
    <p:embeddedFont>
      <p:font typeface="Source Code Pro Medium"/>
      <p:regular r:id="rId91"/>
      <p:bold r:id="rId92"/>
      <p:italic r:id="rId93"/>
      <p:boldItalic r:id="rId9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CE8956D-C127-43ED-A937-5E931AB9C6E9}">
  <a:tblStyle styleId="{9CE8956D-C127-43ED-A937-5E931AB9C6E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84" Type="http://schemas.openxmlformats.org/officeDocument/2006/relationships/font" Target="fonts/PTSans-bold.fntdata"/><Relationship Id="rId83" Type="http://schemas.openxmlformats.org/officeDocument/2006/relationships/font" Target="fonts/PTSans-regular.fntdata"/><Relationship Id="rId42" Type="http://schemas.openxmlformats.org/officeDocument/2006/relationships/slide" Target="slides/slide37.xml"/><Relationship Id="rId86" Type="http://schemas.openxmlformats.org/officeDocument/2006/relationships/font" Target="fonts/PTSans-boldItalic.fntdata"/><Relationship Id="rId41" Type="http://schemas.openxmlformats.org/officeDocument/2006/relationships/slide" Target="slides/slide36.xml"/><Relationship Id="rId85" Type="http://schemas.openxmlformats.org/officeDocument/2006/relationships/font" Target="fonts/PTSans-italic.fntdata"/><Relationship Id="rId44" Type="http://schemas.openxmlformats.org/officeDocument/2006/relationships/slide" Target="slides/slide39.xml"/><Relationship Id="rId88" Type="http://schemas.openxmlformats.org/officeDocument/2006/relationships/font" Target="fonts/FiraSansExtraCondensed-bold.fntdata"/><Relationship Id="rId43" Type="http://schemas.openxmlformats.org/officeDocument/2006/relationships/slide" Target="slides/slide38.xml"/><Relationship Id="rId87" Type="http://schemas.openxmlformats.org/officeDocument/2006/relationships/font" Target="fonts/FiraSansExtraCondensed-regular.fntdata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89" Type="http://schemas.openxmlformats.org/officeDocument/2006/relationships/font" Target="fonts/FiraSansExtraCondensed-italic.fntdata"/><Relationship Id="rId80" Type="http://schemas.openxmlformats.org/officeDocument/2006/relationships/font" Target="fonts/SourceCodePro-italic.fntdata"/><Relationship Id="rId82" Type="http://schemas.openxmlformats.org/officeDocument/2006/relationships/font" Target="fonts/DenkOne-regular.fntdata"/><Relationship Id="rId81" Type="http://schemas.openxmlformats.org/officeDocument/2006/relationships/font" Target="fonts/SourceCodePro-bold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31" Type="http://schemas.openxmlformats.org/officeDocument/2006/relationships/slide" Target="slides/slide26.xml"/><Relationship Id="rId75" Type="http://schemas.openxmlformats.org/officeDocument/2006/relationships/font" Target="fonts/Quantico-bold.fntdata"/><Relationship Id="rId30" Type="http://schemas.openxmlformats.org/officeDocument/2006/relationships/slide" Target="slides/slide25.xml"/><Relationship Id="rId74" Type="http://schemas.openxmlformats.org/officeDocument/2006/relationships/font" Target="fonts/Quantico-regular.fntdata"/><Relationship Id="rId33" Type="http://schemas.openxmlformats.org/officeDocument/2006/relationships/slide" Target="slides/slide28.xml"/><Relationship Id="rId77" Type="http://schemas.openxmlformats.org/officeDocument/2006/relationships/font" Target="fonts/Quantico-boldItalic.fntdata"/><Relationship Id="rId32" Type="http://schemas.openxmlformats.org/officeDocument/2006/relationships/slide" Target="slides/slide27.xml"/><Relationship Id="rId76" Type="http://schemas.openxmlformats.org/officeDocument/2006/relationships/font" Target="fonts/Quantico-italic.fntdata"/><Relationship Id="rId35" Type="http://schemas.openxmlformats.org/officeDocument/2006/relationships/slide" Target="slides/slide30.xml"/><Relationship Id="rId79" Type="http://schemas.openxmlformats.org/officeDocument/2006/relationships/font" Target="fonts/SourceCodePro-bold.fntdata"/><Relationship Id="rId34" Type="http://schemas.openxmlformats.org/officeDocument/2006/relationships/slide" Target="slides/slide29.xml"/><Relationship Id="rId78" Type="http://schemas.openxmlformats.org/officeDocument/2006/relationships/font" Target="fonts/SourceCodePro-regular.fntdata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slide" Target="slides/slide63.xml"/><Relationship Id="rId23" Type="http://schemas.openxmlformats.org/officeDocument/2006/relationships/slide" Target="slides/slide18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slide" Target="slides/slide6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94" Type="http://schemas.openxmlformats.org/officeDocument/2006/relationships/font" Target="fonts/SourceCodeProMedium-boldItalic.fntdata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91" Type="http://schemas.openxmlformats.org/officeDocument/2006/relationships/font" Target="fonts/SourceCodeProMedium-regular.fntdata"/><Relationship Id="rId90" Type="http://schemas.openxmlformats.org/officeDocument/2006/relationships/font" Target="fonts/FiraSansExtraCondensed-boldItalic.fntdata"/><Relationship Id="rId93" Type="http://schemas.openxmlformats.org/officeDocument/2006/relationships/font" Target="fonts/SourceCodeProMedium-italic.fntdata"/><Relationship Id="rId92" Type="http://schemas.openxmlformats.org/officeDocument/2006/relationships/font" Target="fonts/SourceCodeProMedium-bold.fntdata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0f7af2584a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20f7af2584a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22ab9512034_0_2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22ab9512034_0_2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22ab9512034_0_2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22ab9512034_0_2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22ab9512034_0_2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22ab9512034_0_2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2546d0a30df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2546d0a30df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2546d0a30df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2546d0a30df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2546d0a30df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2546d0a30df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22ab9512034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22ab9512034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2546d0a30df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2546d0a30df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22ab9512034_0_2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22ab9512034_0_2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22ab9512034_0_2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22ab9512034_0_2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1f30c3009d_0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21f30c3009d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22ab9512034_0_2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22ab9512034_0_2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22ab9512034_0_3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22ab9512034_0_3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22ab9512034_0_3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22ab9512034_0_3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22ab9512034_0_3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22ab9512034_0_3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22ab9512034_0_3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22ab9512034_0_3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22ab9512034_0_3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22ab9512034_0_3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22ab9512034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22ab9512034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22ab9512034_0_3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22ab9512034_0_3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2546d0a30df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2546d0a30df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22ab9512034_0_3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22ab9512034_0_3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2ab9512034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22ab9512034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2546d0a30df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2546d0a30df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22ae00a153a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22ae00a153a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22ae00a153a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22ae00a153a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2546d0a30df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2546d0a30df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Semantic lock: khóa resource với một ý nghĩa nhất định, ví dụ đang thực hiện việc gì đó</a:t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22ab9512034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22ab9512034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22ab9512034_0_3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g22ab9512034_0_3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22ab9512034_0_3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22ab9512034_0_3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22ab9512034_0_3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22ab9512034_0_3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22ae503cd65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" name="Google Shape;572;g22ae503cd65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22ae503cd65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0" name="Google Shape;580;g22ae503cd65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2ab9512034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22ab9512034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22ab9512034_0_3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7" name="Google Shape;587;g22ab9512034_0_3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22ae503cd65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Google Shape;597;g22ae503cd65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22ab9512034_0_3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7" name="Google Shape;607;g22ab9512034_0_3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22ab9512034_0_2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5" name="Google Shape;615;g22ab9512034_0_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22ab9512034_0_3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22ab9512034_0_3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g22ab9512034_0_3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0" name="Google Shape;640;g22ab9512034_0_3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g22ab9512034_0_4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9" name="Google Shape;649;g22ab9512034_0_4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NOTE: </a:t>
            </a:r>
            <a:r>
              <a:rPr lang="en"/>
              <a:t>we can start Orchestrator to create the order (depend on implementation)</a:t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22ae503cd65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7" name="Google Shape;657;g22ae503cd65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NOTE: </a:t>
            </a:r>
            <a:r>
              <a:rPr lang="en"/>
              <a:t>we can start Orchestrator to create the order (depend on implementation)</a:t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22ae503cd65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22ae503cd65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NOTE: </a:t>
            </a:r>
            <a:r>
              <a:rPr lang="en"/>
              <a:t>we can start Orchestrator to create the order (depend on implementation)</a:t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g22ab9512034_0_4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1" name="Google Shape;671;g22ab9512034_0_4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22ab9512034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22ab9512034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22ae503cd65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0" name="Google Shape;680;g22ae503cd65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g22ae503cd65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9" name="Google Shape;689;g22ae503cd65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g22ab9512034_0_4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8" name="Google Shape;698;g22ab9512034_0_4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Orchestrator will know all participants but the participants themselves don’t need to know each other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Participants does not need to handle others’ events</a:t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g22ab9512034_0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7" name="Google Shape;707;g22ab9512034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g22ab9512034_0_4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4" name="Google Shape;724;g22ab9512034_0_4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Idempotence means a logic can be repeated multiple times without changing the initial result</a:t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g22ab9512034_0_4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1" name="Google Shape;731;g22ab9512034_0_4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g22ae503cd65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0" name="Google Shape;740;g22ae503cd65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g22ae503cd65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9" name="Google Shape;749;g22ae503cd65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g22ab9512034_0_4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8" name="Google Shape;758;g22ab9512034_0_4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Commutative updates:</a:t>
            </a:r>
            <a:r>
              <a:rPr lang="en"/>
              <a:t> updates that can be made in any order without changing the expected result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Pessimistic view: </a:t>
            </a:r>
            <a:r>
              <a:rPr lang="en"/>
              <a:t>reorders the saga, so data updates will be placed in a retryable transaction, which, at the same time, makes saga participants to read the original data and ensure data updates in the end. → calculate the whole order info throughout the saga, update at the </a:t>
            </a:r>
            <a:r>
              <a:rPr lang="en"/>
              <a:t>end in a retryable transaction</a:t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g22ab9512034_0_4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5" name="Google Shape;765;g22ab9512034_0_4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22b0ae5bef0_0_3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22b0ae5bef0_0_3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g22ab9512034_0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3" name="Google Shape;773;g22ab9512034_0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g22ab9512034_0_4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0" name="Google Shape;790;g22ab9512034_0_4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g22ae503cd65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8" name="Google Shape;798;g22ae503cd65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g22ab9512034_0_4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6" name="Google Shape;806;g22ab9512034_0_4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g22ae503cd65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4" name="Google Shape;814;g22ae503cd65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0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g22b0ae5bef0_0_2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2" name="Google Shape;822;g22b0ae5bef0_0_2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8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g22ab9512034_0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0" name="Google Shape;830;g22ab9512034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5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g22ab9512034_0_4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7" name="Google Shape;847;g22ab9512034_0_4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2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g22ab9512034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4" name="Google Shape;854;g22ab9512034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22b0ae5bef0_0_3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22b0ae5bef0_0_3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fd1541d378_0_5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fd1541d378_0_5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22ab9512034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22ab9512034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bit.ly/3A1uf1Q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1789400" y="1309975"/>
            <a:ext cx="4148400" cy="167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5169200" y="3772200"/>
            <a:ext cx="3043800" cy="52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1" name="Google Shape;11;p2"/>
          <p:cNvSpPr txBox="1"/>
          <p:nvPr/>
        </p:nvSpPr>
        <p:spPr>
          <a:xfrm>
            <a:off x="344300" y="4753684"/>
            <a:ext cx="8478600" cy="18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1 0 1 1   0 1 1   0 1   1 0 1 1 0 0 1   1 0   1 1 0 1 1   0 1 1   0 1   1 1 0 1 1 0   1 1 0 1 1 1   1 1 0 1 </a:t>
            </a:r>
            <a:endParaRPr sz="10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2" name="Google Shape;12;p2"/>
          <p:cNvSpPr/>
          <p:nvPr/>
        </p:nvSpPr>
        <p:spPr>
          <a:xfrm>
            <a:off x="11575" y="0"/>
            <a:ext cx="3048600" cy="414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3059300" y="0"/>
            <a:ext cx="6084600" cy="414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1"/>
          <p:cNvSpPr txBox="1"/>
          <p:nvPr>
            <p:ph hasCustomPrompt="1" type="title"/>
          </p:nvPr>
        </p:nvSpPr>
        <p:spPr>
          <a:xfrm>
            <a:off x="3030250" y="1291525"/>
            <a:ext cx="4711500" cy="119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9600"/>
              <a:buNone/>
              <a:defRPr sz="6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71" name="Google Shape;71;p11"/>
          <p:cNvSpPr txBox="1"/>
          <p:nvPr>
            <p:ph idx="1" type="subTitle"/>
          </p:nvPr>
        </p:nvSpPr>
        <p:spPr>
          <a:xfrm>
            <a:off x="4173275" y="3581850"/>
            <a:ext cx="3169800" cy="67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72" name="Google Shape;72;p11"/>
          <p:cNvSpPr txBox="1"/>
          <p:nvPr/>
        </p:nvSpPr>
        <p:spPr>
          <a:xfrm>
            <a:off x="344300" y="4753684"/>
            <a:ext cx="8478600" cy="18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1 0 1 1   0 1 1   0 1   1 0 1 1 0 0 1   1 0   1 1 0 1 1   0 1 1   0 1   1 1 0 1 1 0   1 1 0 1 1 1   1 1 0 1 </a:t>
            </a:r>
            <a:endParaRPr sz="10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73" name="Google Shape;73;p11"/>
          <p:cNvSpPr/>
          <p:nvPr/>
        </p:nvSpPr>
        <p:spPr>
          <a:xfrm>
            <a:off x="11575" y="0"/>
            <a:ext cx="3048600" cy="414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11"/>
          <p:cNvSpPr/>
          <p:nvPr/>
        </p:nvSpPr>
        <p:spPr>
          <a:xfrm>
            <a:off x="3059300" y="0"/>
            <a:ext cx="6084600" cy="414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1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oogle Shape;77;p13"/>
          <p:cNvGrpSpPr/>
          <p:nvPr/>
        </p:nvGrpSpPr>
        <p:grpSpPr>
          <a:xfrm>
            <a:off x="396500" y="170424"/>
            <a:ext cx="8360126" cy="4398447"/>
            <a:chOff x="1054783" y="1029605"/>
            <a:chExt cx="7587010" cy="3902100"/>
          </a:xfrm>
        </p:grpSpPr>
        <p:sp>
          <p:nvSpPr>
            <p:cNvPr id="78" name="Google Shape;78;p13"/>
            <p:cNvSpPr/>
            <p:nvPr/>
          </p:nvSpPr>
          <p:spPr>
            <a:xfrm>
              <a:off x="1054793" y="1029605"/>
              <a:ext cx="7587000" cy="39021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13"/>
            <p:cNvSpPr/>
            <p:nvPr/>
          </p:nvSpPr>
          <p:spPr>
            <a:xfrm>
              <a:off x="1054783" y="1029605"/>
              <a:ext cx="7587000" cy="2262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0" name="Google Shape;80;p13"/>
          <p:cNvSpPr txBox="1"/>
          <p:nvPr>
            <p:ph type="ctrTitle"/>
          </p:nvPr>
        </p:nvSpPr>
        <p:spPr>
          <a:xfrm>
            <a:off x="1114016" y="1879714"/>
            <a:ext cx="3065100" cy="40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Denk One"/>
              <a:buNone/>
              <a:defRPr sz="2000">
                <a:solidFill>
                  <a:schemeClr val="lt2"/>
                </a:solidFill>
                <a:latin typeface="Denk One"/>
                <a:ea typeface="Denk One"/>
                <a:cs typeface="Denk One"/>
                <a:sym typeface="Denk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Denk One"/>
              <a:buNone/>
              <a:defRPr sz="2000">
                <a:solidFill>
                  <a:schemeClr val="lt2"/>
                </a:solidFill>
                <a:latin typeface="Denk One"/>
                <a:ea typeface="Denk One"/>
                <a:cs typeface="Denk One"/>
                <a:sym typeface="Denk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Denk One"/>
              <a:buNone/>
              <a:defRPr sz="2000">
                <a:solidFill>
                  <a:schemeClr val="lt2"/>
                </a:solidFill>
                <a:latin typeface="Denk One"/>
                <a:ea typeface="Denk One"/>
                <a:cs typeface="Denk One"/>
                <a:sym typeface="Denk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Denk One"/>
              <a:buNone/>
              <a:defRPr sz="2000">
                <a:solidFill>
                  <a:schemeClr val="lt2"/>
                </a:solidFill>
                <a:latin typeface="Denk One"/>
                <a:ea typeface="Denk One"/>
                <a:cs typeface="Denk One"/>
                <a:sym typeface="Denk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Denk One"/>
              <a:buNone/>
              <a:defRPr sz="2000">
                <a:solidFill>
                  <a:schemeClr val="lt2"/>
                </a:solidFill>
                <a:latin typeface="Denk One"/>
                <a:ea typeface="Denk One"/>
                <a:cs typeface="Denk One"/>
                <a:sym typeface="Denk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Denk One"/>
              <a:buNone/>
              <a:defRPr sz="2000">
                <a:solidFill>
                  <a:schemeClr val="lt2"/>
                </a:solidFill>
                <a:latin typeface="Denk One"/>
                <a:ea typeface="Denk One"/>
                <a:cs typeface="Denk One"/>
                <a:sym typeface="Denk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Denk One"/>
              <a:buNone/>
              <a:defRPr sz="2000">
                <a:solidFill>
                  <a:schemeClr val="lt2"/>
                </a:solidFill>
                <a:latin typeface="Denk One"/>
                <a:ea typeface="Denk One"/>
                <a:cs typeface="Denk One"/>
                <a:sym typeface="Denk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Denk One"/>
              <a:buNone/>
              <a:defRPr sz="2000">
                <a:solidFill>
                  <a:schemeClr val="lt2"/>
                </a:solidFill>
                <a:latin typeface="Denk One"/>
                <a:ea typeface="Denk One"/>
                <a:cs typeface="Denk One"/>
                <a:sym typeface="Denk One"/>
              </a:defRPr>
            </a:lvl9pPr>
          </a:lstStyle>
          <a:p/>
        </p:txBody>
      </p:sp>
      <p:sp>
        <p:nvSpPr>
          <p:cNvPr id="81" name="Google Shape;81;p13"/>
          <p:cNvSpPr txBox="1"/>
          <p:nvPr>
            <p:ph hasCustomPrompt="1" idx="2" type="title"/>
          </p:nvPr>
        </p:nvSpPr>
        <p:spPr>
          <a:xfrm>
            <a:off x="1113997" y="1269525"/>
            <a:ext cx="1298700" cy="61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b="0" sz="36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b="0" sz="36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b="0" sz="36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b="0" sz="36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b="0" sz="36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b="0" sz="36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b="0" sz="36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b="0" sz="36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r>
              <a:t>xx%</a:t>
            </a:r>
          </a:p>
        </p:txBody>
      </p:sp>
      <p:sp>
        <p:nvSpPr>
          <p:cNvPr id="82" name="Google Shape;82;p13"/>
          <p:cNvSpPr txBox="1"/>
          <p:nvPr>
            <p:ph idx="3" type="ctrTitle"/>
          </p:nvPr>
        </p:nvSpPr>
        <p:spPr>
          <a:xfrm>
            <a:off x="1114008" y="2892814"/>
            <a:ext cx="3065100" cy="40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Denk One"/>
              <a:buNone/>
              <a:defRPr sz="2000">
                <a:solidFill>
                  <a:schemeClr val="lt2"/>
                </a:solidFill>
                <a:latin typeface="Denk One"/>
                <a:ea typeface="Denk One"/>
                <a:cs typeface="Denk One"/>
                <a:sym typeface="Denk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Denk One"/>
              <a:buNone/>
              <a:defRPr sz="2000">
                <a:solidFill>
                  <a:schemeClr val="lt2"/>
                </a:solidFill>
                <a:latin typeface="Denk One"/>
                <a:ea typeface="Denk One"/>
                <a:cs typeface="Denk One"/>
                <a:sym typeface="Denk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Denk One"/>
              <a:buNone/>
              <a:defRPr sz="2000">
                <a:solidFill>
                  <a:schemeClr val="lt2"/>
                </a:solidFill>
                <a:latin typeface="Denk One"/>
                <a:ea typeface="Denk One"/>
                <a:cs typeface="Denk One"/>
                <a:sym typeface="Denk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Denk One"/>
              <a:buNone/>
              <a:defRPr sz="2000">
                <a:solidFill>
                  <a:schemeClr val="lt2"/>
                </a:solidFill>
                <a:latin typeface="Denk One"/>
                <a:ea typeface="Denk One"/>
                <a:cs typeface="Denk One"/>
                <a:sym typeface="Denk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Denk One"/>
              <a:buNone/>
              <a:defRPr sz="2000">
                <a:solidFill>
                  <a:schemeClr val="lt2"/>
                </a:solidFill>
                <a:latin typeface="Denk One"/>
                <a:ea typeface="Denk One"/>
                <a:cs typeface="Denk One"/>
                <a:sym typeface="Denk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Denk One"/>
              <a:buNone/>
              <a:defRPr sz="2000">
                <a:solidFill>
                  <a:schemeClr val="lt2"/>
                </a:solidFill>
                <a:latin typeface="Denk One"/>
                <a:ea typeface="Denk One"/>
                <a:cs typeface="Denk One"/>
                <a:sym typeface="Denk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Denk One"/>
              <a:buNone/>
              <a:defRPr sz="2000">
                <a:solidFill>
                  <a:schemeClr val="lt2"/>
                </a:solidFill>
                <a:latin typeface="Denk One"/>
                <a:ea typeface="Denk One"/>
                <a:cs typeface="Denk One"/>
                <a:sym typeface="Denk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Denk One"/>
              <a:buNone/>
              <a:defRPr sz="2000">
                <a:solidFill>
                  <a:schemeClr val="lt2"/>
                </a:solidFill>
                <a:latin typeface="Denk One"/>
                <a:ea typeface="Denk One"/>
                <a:cs typeface="Denk One"/>
                <a:sym typeface="Denk One"/>
              </a:defRPr>
            </a:lvl9pPr>
          </a:lstStyle>
          <a:p/>
        </p:txBody>
      </p:sp>
      <p:sp>
        <p:nvSpPr>
          <p:cNvPr id="83" name="Google Shape;83;p13"/>
          <p:cNvSpPr txBox="1"/>
          <p:nvPr>
            <p:ph hasCustomPrompt="1" idx="4" type="title"/>
          </p:nvPr>
        </p:nvSpPr>
        <p:spPr>
          <a:xfrm>
            <a:off x="1113997" y="2283824"/>
            <a:ext cx="1298700" cy="61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b="0" sz="36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b="0" sz="36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b="0" sz="36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b="0" sz="36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b="0" sz="36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b="0" sz="36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b="0" sz="36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b="0" sz="36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r>
              <a:t>xx%</a:t>
            </a:r>
          </a:p>
        </p:txBody>
      </p:sp>
      <p:sp>
        <p:nvSpPr>
          <p:cNvPr id="84" name="Google Shape;84;p13"/>
          <p:cNvSpPr txBox="1"/>
          <p:nvPr>
            <p:ph idx="5" type="ctrTitle"/>
          </p:nvPr>
        </p:nvSpPr>
        <p:spPr>
          <a:xfrm>
            <a:off x="1114107" y="3908761"/>
            <a:ext cx="3065100" cy="40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Denk One"/>
              <a:buNone/>
              <a:defRPr sz="2000">
                <a:solidFill>
                  <a:schemeClr val="lt2"/>
                </a:solidFill>
                <a:latin typeface="Denk One"/>
                <a:ea typeface="Denk One"/>
                <a:cs typeface="Denk One"/>
                <a:sym typeface="Denk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Denk One"/>
              <a:buNone/>
              <a:defRPr sz="2000">
                <a:solidFill>
                  <a:schemeClr val="lt2"/>
                </a:solidFill>
                <a:latin typeface="Denk One"/>
                <a:ea typeface="Denk One"/>
                <a:cs typeface="Denk One"/>
                <a:sym typeface="Denk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Denk One"/>
              <a:buNone/>
              <a:defRPr sz="2000">
                <a:solidFill>
                  <a:schemeClr val="lt2"/>
                </a:solidFill>
                <a:latin typeface="Denk One"/>
                <a:ea typeface="Denk One"/>
                <a:cs typeface="Denk One"/>
                <a:sym typeface="Denk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Denk One"/>
              <a:buNone/>
              <a:defRPr sz="2000">
                <a:solidFill>
                  <a:schemeClr val="lt2"/>
                </a:solidFill>
                <a:latin typeface="Denk One"/>
                <a:ea typeface="Denk One"/>
                <a:cs typeface="Denk One"/>
                <a:sym typeface="Denk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Denk One"/>
              <a:buNone/>
              <a:defRPr sz="2000">
                <a:solidFill>
                  <a:schemeClr val="lt2"/>
                </a:solidFill>
                <a:latin typeface="Denk One"/>
                <a:ea typeface="Denk One"/>
                <a:cs typeface="Denk One"/>
                <a:sym typeface="Denk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Denk One"/>
              <a:buNone/>
              <a:defRPr sz="2000">
                <a:solidFill>
                  <a:schemeClr val="lt2"/>
                </a:solidFill>
                <a:latin typeface="Denk One"/>
                <a:ea typeface="Denk One"/>
                <a:cs typeface="Denk One"/>
                <a:sym typeface="Denk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Denk One"/>
              <a:buNone/>
              <a:defRPr sz="2000">
                <a:solidFill>
                  <a:schemeClr val="lt2"/>
                </a:solidFill>
                <a:latin typeface="Denk One"/>
                <a:ea typeface="Denk One"/>
                <a:cs typeface="Denk One"/>
                <a:sym typeface="Denk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Denk One"/>
              <a:buNone/>
              <a:defRPr sz="2000">
                <a:solidFill>
                  <a:schemeClr val="lt2"/>
                </a:solidFill>
                <a:latin typeface="Denk One"/>
                <a:ea typeface="Denk One"/>
                <a:cs typeface="Denk One"/>
                <a:sym typeface="Denk One"/>
              </a:defRPr>
            </a:lvl9pPr>
          </a:lstStyle>
          <a:p/>
        </p:txBody>
      </p:sp>
      <p:sp>
        <p:nvSpPr>
          <p:cNvPr id="85" name="Google Shape;85;p13"/>
          <p:cNvSpPr txBox="1"/>
          <p:nvPr>
            <p:ph hasCustomPrompt="1" idx="6" type="title"/>
          </p:nvPr>
        </p:nvSpPr>
        <p:spPr>
          <a:xfrm>
            <a:off x="1113998" y="3298125"/>
            <a:ext cx="1298700" cy="6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b="0" sz="36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b="0" sz="36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b="0" sz="36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b="0" sz="36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b="0" sz="36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b="0" sz="36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b="0" sz="36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b="0" sz="36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r>
              <a:t>xx%</a:t>
            </a:r>
          </a:p>
        </p:txBody>
      </p:sp>
      <p:sp>
        <p:nvSpPr>
          <p:cNvPr id="86" name="Google Shape;86;p13"/>
          <p:cNvSpPr txBox="1"/>
          <p:nvPr>
            <p:ph hasCustomPrompt="1" idx="7" type="title"/>
          </p:nvPr>
        </p:nvSpPr>
        <p:spPr>
          <a:xfrm>
            <a:off x="4965997" y="1270125"/>
            <a:ext cx="1298700" cy="6090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b="0" sz="36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b="0" sz="36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b="0" sz="36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b="0" sz="36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b="0" sz="36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b="0" sz="36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b="0" sz="36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b="0" sz="36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r>
              <a:t>xx%</a:t>
            </a:r>
          </a:p>
        </p:txBody>
      </p:sp>
      <p:sp>
        <p:nvSpPr>
          <p:cNvPr id="87" name="Google Shape;87;p13"/>
          <p:cNvSpPr txBox="1"/>
          <p:nvPr>
            <p:ph idx="8" type="ctrTitle"/>
          </p:nvPr>
        </p:nvSpPr>
        <p:spPr>
          <a:xfrm>
            <a:off x="4966007" y="1879725"/>
            <a:ext cx="3065100" cy="4041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Denk One"/>
              <a:buNone/>
              <a:defRPr sz="2000">
                <a:solidFill>
                  <a:schemeClr val="lt2"/>
                </a:solidFill>
                <a:latin typeface="Denk One"/>
                <a:ea typeface="Denk One"/>
                <a:cs typeface="Denk One"/>
                <a:sym typeface="Denk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Denk One"/>
              <a:buNone/>
              <a:defRPr sz="2000">
                <a:solidFill>
                  <a:schemeClr val="lt2"/>
                </a:solidFill>
                <a:latin typeface="Denk One"/>
                <a:ea typeface="Denk One"/>
                <a:cs typeface="Denk One"/>
                <a:sym typeface="Denk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Denk One"/>
              <a:buNone/>
              <a:defRPr sz="2000">
                <a:solidFill>
                  <a:schemeClr val="lt2"/>
                </a:solidFill>
                <a:latin typeface="Denk One"/>
                <a:ea typeface="Denk One"/>
                <a:cs typeface="Denk One"/>
                <a:sym typeface="Denk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Denk One"/>
              <a:buNone/>
              <a:defRPr sz="2000">
                <a:solidFill>
                  <a:schemeClr val="lt2"/>
                </a:solidFill>
                <a:latin typeface="Denk One"/>
                <a:ea typeface="Denk One"/>
                <a:cs typeface="Denk One"/>
                <a:sym typeface="Denk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Denk One"/>
              <a:buNone/>
              <a:defRPr sz="2000">
                <a:solidFill>
                  <a:schemeClr val="lt2"/>
                </a:solidFill>
                <a:latin typeface="Denk One"/>
                <a:ea typeface="Denk One"/>
                <a:cs typeface="Denk One"/>
                <a:sym typeface="Denk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Denk One"/>
              <a:buNone/>
              <a:defRPr sz="2000">
                <a:solidFill>
                  <a:schemeClr val="lt2"/>
                </a:solidFill>
                <a:latin typeface="Denk One"/>
                <a:ea typeface="Denk One"/>
                <a:cs typeface="Denk One"/>
                <a:sym typeface="Denk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Denk One"/>
              <a:buNone/>
              <a:defRPr sz="2000">
                <a:solidFill>
                  <a:schemeClr val="lt2"/>
                </a:solidFill>
                <a:latin typeface="Denk One"/>
                <a:ea typeface="Denk One"/>
                <a:cs typeface="Denk One"/>
                <a:sym typeface="Denk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Denk One"/>
              <a:buNone/>
              <a:defRPr sz="2000">
                <a:solidFill>
                  <a:schemeClr val="lt2"/>
                </a:solidFill>
                <a:latin typeface="Denk One"/>
                <a:ea typeface="Denk One"/>
                <a:cs typeface="Denk One"/>
                <a:sym typeface="Denk One"/>
              </a:defRPr>
            </a:lvl9pPr>
          </a:lstStyle>
          <a:p/>
        </p:txBody>
      </p:sp>
      <p:sp>
        <p:nvSpPr>
          <p:cNvPr id="88" name="Google Shape;88;p13"/>
          <p:cNvSpPr txBox="1"/>
          <p:nvPr>
            <p:ph idx="9" type="title"/>
          </p:nvPr>
        </p:nvSpPr>
        <p:spPr>
          <a:xfrm>
            <a:off x="719988" y="459128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3" type="ctrTitle"/>
          </p:nvPr>
        </p:nvSpPr>
        <p:spPr>
          <a:xfrm>
            <a:off x="4966007" y="2892814"/>
            <a:ext cx="3065100" cy="40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Denk One"/>
              <a:buNone/>
              <a:defRPr sz="2000">
                <a:solidFill>
                  <a:schemeClr val="lt2"/>
                </a:solidFill>
                <a:latin typeface="Denk One"/>
                <a:ea typeface="Denk One"/>
                <a:cs typeface="Denk One"/>
                <a:sym typeface="Denk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Denk One"/>
              <a:buNone/>
              <a:defRPr sz="2000">
                <a:solidFill>
                  <a:schemeClr val="lt2"/>
                </a:solidFill>
                <a:latin typeface="Denk One"/>
                <a:ea typeface="Denk One"/>
                <a:cs typeface="Denk One"/>
                <a:sym typeface="Denk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Denk One"/>
              <a:buNone/>
              <a:defRPr sz="2000">
                <a:solidFill>
                  <a:schemeClr val="lt2"/>
                </a:solidFill>
                <a:latin typeface="Denk One"/>
                <a:ea typeface="Denk One"/>
                <a:cs typeface="Denk One"/>
                <a:sym typeface="Denk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Denk One"/>
              <a:buNone/>
              <a:defRPr sz="2000">
                <a:solidFill>
                  <a:schemeClr val="lt2"/>
                </a:solidFill>
                <a:latin typeface="Denk One"/>
                <a:ea typeface="Denk One"/>
                <a:cs typeface="Denk One"/>
                <a:sym typeface="Denk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Denk One"/>
              <a:buNone/>
              <a:defRPr sz="2000">
                <a:solidFill>
                  <a:schemeClr val="lt2"/>
                </a:solidFill>
                <a:latin typeface="Denk One"/>
                <a:ea typeface="Denk One"/>
                <a:cs typeface="Denk One"/>
                <a:sym typeface="Denk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Denk One"/>
              <a:buNone/>
              <a:defRPr sz="2000">
                <a:solidFill>
                  <a:schemeClr val="lt2"/>
                </a:solidFill>
                <a:latin typeface="Denk One"/>
                <a:ea typeface="Denk One"/>
                <a:cs typeface="Denk One"/>
                <a:sym typeface="Denk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Denk One"/>
              <a:buNone/>
              <a:defRPr sz="2000">
                <a:solidFill>
                  <a:schemeClr val="lt2"/>
                </a:solidFill>
                <a:latin typeface="Denk One"/>
                <a:ea typeface="Denk One"/>
                <a:cs typeface="Denk One"/>
                <a:sym typeface="Denk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Denk One"/>
              <a:buNone/>
              <a:defRPr sz="2000">
                <a:solidFill>
                  <a:schemeClr val="lt2"/>
                </a:solidFill>
                <a:latin typeface="Denk One"/>
                <a:ea typeface="Denk One"/>
                <a:cs typeface="Denk One"/>
                <a:sym typeface="Denk One"/>
              </a:defRPr>
            </a:lvl9pPr>
          </a:lstStyle>
          <a:p/>
        </p:txBody>
      </p:sp>
      <p:sp>
        <p:nvSpPr>
          <p:cNvPr id="90" name="Google Shape;90;p13"/>
          <p:cNvSpPr txBox="1"/>
          <p:nvPr>
            <p:ph hasCustomPrompt="1" idx="14" type="title"/>
          </p:nvPr>
        </p:nvSpPr>
        <p:spPr>
          <a:xfrm>
            <a:off x="4965997" y="2283824"/>
            <a:ext cx="1298700" cy="6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b="0" sz="36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b="0" sz="36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b="0" sz="36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b="0" sz="36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b="0" sz="36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b="0" sz="36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b="0" sz="36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b="0" sz="36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r>
              <a:t>xx%</a:t>
            </a:r>
          </a:p>
        </p:txBody>
      </p:sp>
      <p:sp>
        <p:nvSpPr>
          <p:cNvPr id="91" name="Google Shape;91;p13"/>
          <p:cNvSpPr txBox="1"/>
          <p:nvPr>
            <p:ph hasCustomPrompt="1" idx="15" type="title"/>
          </p:nvPr>
        </p:nvSpPr>
        <p:spPr>
          <a:xfrm>
            <a:off x="4965997" y="3298125"/>
            <a:ext cx="1298700" cy="6090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b="0" sz="36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b="0" sz="36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b="0" sz="36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b="0" sz="36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b="0" sz="36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b="0" sz="36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b="0" sz="36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b="0" sz="36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r>
              <a:t>xx%</a:t>
            </a:r>
          </a:p>
        </p:txBody>
      </p:sp>
      <p:sp>
        <p:nvSpPr>
          <p:cNvPr id="92" name="Google Shape;92;p13"/>
          <p:cNvSpPr txBox="1"/>
          <p:nvPr>
            <p:ph idx="16" type="ctrTitle"/>
          </p:nvPr>
        </p:nvSpPr>
        <p:spPr>
          <a:xfrm>
            <a:off x="4966007" y="3908750"/>
            <a:ext cx="3065100" cy="4041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Denk One"/>
              <a:buNone/>
              <a:defRPr sz="2000">
                <a:solidFill>
                  <a:schemeClr val="lt2"/>
                </a:solidFill>
                <a:latin typeface="Denk One"/>
                <a:ea typeface="Denk One"/>
                <a:cs typeface="Denk One"/>
                <a:sym typeface="Denk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Denk One"/>
              <a:buNone/>
              <a:defRPr sz="2000">
                <a:solidFill>
                  <a:schemeClr val="lt2"/>
                </a:solidFill>
                <a:latin typeface="Denk One"/>
                <a:ea typeface="Denk One"/>
                <a:cs typeface="Denk One"/>
                <a:sym typeface="Denk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Denk One"/>
              <a:buNone/>
              <a:defRPr sz="2000">
                <a:solidFill>
                  <a:schemeClr val="lt2"/>
                </a:solidFill>
                <a:latin typeface="Denk One"/>
                <a:ea typeface="Denk One"/>
                <a:cs typeface="Denk One"/>
                <a:sym typeface="Denk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Denk One"/>
              <a:buNone/>
              <a:defRPr sz="2000">
                <a:solidFill>
                  <a:schemeClr val="lt2"/>
                </a:solidFill>
                <a:latin typeface="Denk One"/>
                <a:ea typeface="Denk One"/>
                <a:cs typeface="Denk One"/>
                <a:sym typeface="Denk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Denk One"/>
              <a:buNone/>
              <a:defRPr sz="2000">
                <a:solidFill>
                  <a:schemeClr val="lt2"/>
                </a:solidFill>
                <a:latin typeface="Denk One"/>
                <a:ea typeface="Denk One"/>
                <a:cs typeface="Denk One"/>
                <a:sym typeface="Denk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Denk One"/>
              <a:buNone/>
              <a:defRPr sz="2000">
                <a:solidFill>
                  <a:schemeClr val="lt2"/>
                </a:solidFill>
                <a:latin typeface="Denk One"/>
                <a:ea typeface="Denk One"/>
                <a:cs typeface="Denk One"/>
                <a:sym typeface="Denk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Denk One"/>
              <a:buNone/>
              <a:defRPr sz="2000">
                <a:solidFill>
                  <a:schemeClr val="lt2"/>
                </a:solidFill>
                <a:latin typeface="Denk One"/>
                <a:ea typeface="Denk One"/>
                <a:cs typeface="Denk One"/>
                <a:sym typeface="Denk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Denk One"/>
              <a:buNone/>
              <a:defRPr sz="2000">
                <a:solidFill>
                  <a:schemeClr val="lt2"/>
                </a:solidFill>
                <a:latin typeface="Denk One"/>
                <a:ea typeface="Denk One"/>
                <a:cs typeface="Denk One"/>
                <a:sym typeface="Denk One"/>
              </a:defRPr>
            </a:lvl9pPr>
          </a:lstStyle>
          <a:p/>
        </p:txBody>
      </p:sp>
      <p:sp>
        <p:nvSpPr>
          <p:cNvPr id="93" name="Google Shape;93;p13"/>
          <p:cNvSpPr txBox="1"/>
          <p:nvPr/>
        </p:nvSpPr>
        <p:spPr>
          <a:xfrm>
            <a:off x="344300" y="4753684"/>
            <a:ext cx="8478600" cy="18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1 0 1 1   0 1 1   0 1   1 0 1 1 0 0 1   1 0   1 1 0 1 1   0 1 1   0 1   1 1 0 1 1 0   1 1 0 1 1 1   1 1 0 1 </a:t>
            </a:r>
            <a:endParaRPr sz="10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2_1_1_1_1_1_1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" name="Google Shape;95;p14"/>
          <p:cNvGrpSpPr/>
          <p:nvPr/>
        </p:nvGrpSpPr>
        <p:grpSpPr>
          <a:xfrm>
            <a:off x="396500" y="170424"/>
            <a:ext cx="8360126" cy="4398447"/>
            <a:chOff x="1054783" y="1029605"/>
            <a:chExt cx="7587010" cy="3902100"/>
          </a:xfrm>
        </p:grpSpPr>
        <p:sp>
          <p:nvSpPr>
            <p:cNvPr id="96" name="Google Shape;96;p14"/>
            <p:cNvSpPr/>
            <p:nvPr/>
          </p:nvSpPr>
          <p:spPr>
            <a:xfrm>
              <a:off x="1054793" y="1029605"/>
              <a:ext cx="7587000" cy="39021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14"/>
            <p:cNvSpPr/>
            <p:nvPr/>
          </p:nvSpPr>
          <p:spPr>
            <a:xfrm>
              <a:off x="1054783" y="1029605"/>
              <a:ext cx="7587000" cy="2262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8" name="Google Shape;98;p14"/>
          <p:cNvSpPr txBox="1"/>
          <p:nvPr/>
        </p:nvSpPr>
        <p:spPr>
          <a:xfrm>
            <a:off x="344300" y="4753684"/>
            <a:ext cx="8478600" cy="18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1 0 1 1   0 1 1   0 1   1 0 1 1 0 0 1   1 0   1 1 0 1 1   0 1 1   0 1   1 1 0 1 1 0   1 1 0 1 1 1   1 1 0 1 </a:t>
            </a:r>
            <a:endParaRPr sz="10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99" name="Google Shape;99;p14"/>
          <p:cNvSpPr txBox="1"/>
          <p:nvPr>
            <p:ph idx="1" type="body"/>
          </p:nvPr>
        </p:nvSpPr>
        <p:spPr>
          <a:xfrm>
            <a:off x="720000" y="1355450"/>
            <a:ext cx="3453900" cy="162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naheim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naheim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naheim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naheim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naheim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naheim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naheim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naheim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naheim"/>
              <a:buChar char="■"/>
              <a:defRPr/>
            </a:lvl9pPr>
          </a:lstStyle>
          <a:p/>
        </p:txBody>
      </p:sp>
      <p:sp>
        <p:nvSpPr>
          <p:cNvPr id="100" name="Google Shape;100;p14"/>
          <p:cNvSpPr txBox="1"/>
          <p:nvPr>
            <p:ph type="title"/>
          </p:nvPr>
        </p:nvSpPr>
        <p:spPr>
          <a:xfrm>
            <a:off x="719988" y="459128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10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oogle Shape;102;p15"/>
          <p:cNvGrpSpPr/>
          <p:nvPr/>
        </p:nvGrpSpPr>
        <p:grpSpPr>
          <a:xfrm>
            <a:off x="396500" y="170424"/>
            <a:ext cx="8360126" cy="4398447"/>
            <a:chOff x="1054783" y="1029605"/>
            <a:chExt cx="7587010" cy="3902100"/>
          </a:xfrm>
        </p:grpSpPr>
        <p:sp>
          <p:nvSpPr>
            <p:cNvPr id="103" name="Google Shape;103;p15"/>
            <p:cNvSpPr/>
            <p:nvPr/>
          </p:nvSpPr>
          <p:spPr>
            <a:xfrm>
              <a:off x="1054793" y="1029605"/>
              <a:ext cx="7587000" cy="39021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15"/>
            <p:cNvSpPr/>
            <p:nvPr/>
          </p:nvSpPr>
          <p:spPr>
            <a:xfrm>
              <a:off x="1054783" y="1029605"/>
              <a:ext cx="7587000" cy="2262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5" name="Google Shape;105;p15"/>
          <p:cNvSpPr txBox="1"/>
          <p:nvPr/>
        </p:nvSpPr>
        <p:spPr>
          <a:xfrm>
            <a:off x="344300" y="4753684"/>
            <a:ext cx="8478600" cy="18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1 0 1 1   0 1 1   0 1   1 0 1 1 0 0 1   1 0   1 1 0 1 1   0 1 1   0 1   1 1 0 1 1 0   1 1 0 1 1 1   1 1 0 1 </a:t>
            </a:r>
            <a:endParaRPr sz="10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06" name="Google Shape;106;p15"/>
          <p:cNvSpPr txBox="1"/>
          <p:nvPr>
            <p:ph idx="1" type="body"/>
          </p:nvPr>
        </p:nvSpPr>
        <p:spPr>
          <a:xfrm>
            <a:off x="720000" y="1357275"/>
            <a:ext cx="7704000" cy="249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naheim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naheim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naheim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naheim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naheim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naheim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naheim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naheim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naheim"/>
              <a:buChar char="■"/>
              <a:defRPr/>
            </a:lvl9pPr>
          </a:lstStyle>
          <a:p/>
        </p:txBody>
      </p:sp>
      <p:sp>
        <p:nvSpPr>
          <p:cNvPr id="107" name="Google Shape;107;p15"/>
          <p:cNvSpPr txBox="1"/>
          <p:nvPr>
            <p:ph type="title"/>
          </p:nvPr>
        </p:nvSpPr>
        <p:spPr>
          <a:xfrm>
            <a:off x="719988" y="459128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  <p:sp>
        <p:nvSpPr>
          <p:cNvPr id="108" name="Google Shape;108;p15"/>
          <p:cNvSpPr txBox="1"/>
          <p:nvPr>
            <p:ph idx="2" type="title"/>
          </p:nvPr>
        </p:nvSpPr>
        <p:spPr>
          <a:xfrm>
            <a:off x="6091678" y="84281"/>
            <a:ext cx="2960400" cy="403800"/>
          </a:xfrm>
          <a:prstGeom prst="rect">
            <a:avLst/>
          </a:prstGeom>
          <a:solidFill>
            <a:schemeClr val="dk2"/>
          </a:solidFill>
        </p:spPr>
        <p:txBody>
          <a:bodyPr anchorCtr="0" anchor="t" bIns="91425" lIns="91425" spcFirstLastPara="1" rIns="91425" wrap="square" tIns="91425">
            <a:sp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3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Google Shape;110;p16"/>
          <p:cNvGrpSpPr/>
          <p:nvPr/>
        </p:nvGrpSpPr>
        <p:grpSpPr>
          <a:xfrm>
            <a:off x="396500" y="170424"/>
            <a:ext cx="8360126" cy="4398447"/>
            <a:chOff x="1054783" y="1029605"/>
            <a:chExt cx="7587010" cy="3902100"/>
          </a:xfrm>
        </p:grpSpPr>
        <p:sp>
          <p:nvSpPr>
            <p:cNvPr id="111" name="Google Shape;111;p16"/>
            <p:cNvSpPr/>
            <p:nvPr/>
          </p:nvSpPr>
          <p:spPr>
            <a:xfrm>
              <a:off x="1054793" y="1029605"/>
              <a:ext cx="7587000" cy="39021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6"/>
            <p:cNvSpPr/>
            <p:nvPr/>
          </p:nvSpPr>
          <p:spPr>
            <a:xfrm>
              <a:off x="1054783" y="1029605"/>
              <a:ext cx="7587000" cy="2262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3" name="Google Shape;113;p16"/>
          <p:cNvSpPr txBox="1"/>
          <p:nvPr>
            <p:ph type="title"/>
          </p:nvPr>
        </p:nvSpPr>
        <p:spPr>
          <a:xfrm>
            <a:off x="720000" y="1448625"/>
            <a:ext cx="2257200" cy="40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14" name="Google Shape;114;p16"/>
          <p:cNvSpPr txBox="1"/>
          <p:nvPr>
            <p:ph idx="1" type="subTitle"/>
          </p:nvPr>
        </p:nvSpPr>
        <p:spPr>
          <a:xfrm>
            <a:off x="720176" y="1807975"/>
            <a:ext cx="2257200" cy="203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15" name="Google Shape;115;p16"/>
          <p:cNvSpPr txBox="1"/>
          <p:nvPr>
            <p:ph idx="2" type="title"/>
          </p:nvPr>
        </p:nvSpPr>
        <p:spPr>
          <a:xfrm>
            <a:off x="3491775" y="1448625"/>
            <a:ext cx="2257500" cy="39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16" name="Google Shape;116;p16"/>
          <p:cNvSpPr txBox="1"/>
          <p:nvPr>
            <p:ph idx="3" type="subTitle"/>
          </p:nvPr>
        </p:nvSpPr>
        <p:spPr>
          <a:xfrm>
            <a:off x="3491950" y="1807325"/>
            <a:ext cx="2257500" cy="203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17" name="Google Shape;117;p16"/>
          <p:cNvSpPr txBox="1"/>
          <p:nvPr>
            <p:ph idx="4" type="title"/>
          </p:nvPr>
        </p:nvSpPr>
        <p:spPr>
          <a:xfrm>
            <a:off x="6162250" y="1448625"/>
            <a:ext cx="2257500" cy="39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18" name="Google Shape;118;p16"/>
          <p:cNvSpPr txBox="1"/>
          <p:nvPr>
            <p:ph idx="5" type="subTitle"/>
          </p:nvPr>
        </p:nvSpPr>
        <p:spPr>
          <a:xfrm>
            <a:off x="6162250" y="1808000"/>
            <a:ext cx="2257500" cy="203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19" name="Google Shape;119;p16"/>
          <p:cNvSpPr txBox="1"/>
          <p:nvPr>
            <p:ph idx="6" type="title"/>
          </p:nvPr>
        </p:nvSpPr>
        <p:spPr>
          <a:xfrm>
            <a:off x="719988" y="459128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  <p:sp>
        <p:nvSpPr>
          <p:cNvPr id="120" name="Google Shape;120;p16"/>
          <p:cNvSpPr txBox="1"/>
          <p:nvPr/>
        </p:nvSpPr>
        <p:spPr>
          <a:xfrm>
            <a:off x="344300" y="4753684"/>
            <a:ext cx="8478600" cy="18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1 0 1 1   0 1 1   0 1   1 0 1 1 0 0 1   1 0   1 1 0 1 1   0 1 1   0 1   1 1 0 1 1 0   1 1 0 1 1 1   1 1 0 1 </a:t>
            </a:r>
            <a:endParaRPr sz="10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4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" name="Google Shape;122;p17"/>
          <p:cNvGrpSpPr/>
          <p:nvPr/>
        </p:nvGrpSpPr>
        <p:grpSpPr>
          <a:xfrm>
            <a:off x="396500" y="170424"/>
            <a:ext cx="8360126" cy="4398447"/>
            <a:chOff x="1054783" y="1029605"/>
            <a:chExt cx="7587010" cy="3902100"/>
          </a:xfrm>
        </p:grpSpPr>
        <p:sp>
          <p:nvSpPr>
            <p:cNvPr id="123" name="Google Shape;123;p17"/>
            <p:cNvSpPr/>
            <p:nvPr/>
          </p:nvSpPr>
          <p:spPr>
            <a:xfrm>
              <a:off x="1054793" y="1029605"/>
              <a:ext cx="7587000" cy="39021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7"/>
            <p:cNvSpPr/>
            <p:nvPr/>
          </p:nvSpPr>
          <p:spPr>
            <a:xfrm>
              <a:off x="1054783" y="1029605"/>
              <a:ext cx="7587000" cy="2262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7"/>
          <p:cNvSpPr txBox="1"/>
          <p:nvPr>
            <p:ph type="title"/>
          </p:nvPr>
        </p:nvSpPr>
        <p:spPr>
          <a:xfrm>
            <a:off x="717350" y="1295950"/>
            <a:ext cx="3728400" cy="40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26" name="Google Shape;126;p17"/>
          <p:cNvSpPr txBox="1"/>
          <p:nvPr>
            <p:ph idx="1" type="subTitle"/>
          </p:nvPr>
        </p:nvSpPr>
        <p:spPr>
          <a:xfrm>
            <a:off x="717350" y="1651849"/>
            <a:ext cx="3728400" cy="101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27" name="Google Shape;127;p17"/>
          <p:cNvSpPr txBox="1"/>
          <p:nvPr>
            <p:ph idx="2" type="title"/>
          </p:nvPr>
        </p:nvSpPr>
        <p:spPr>
          <a:xfrm>
            <a:off x="4691091" y="1295950"/>
            <a:ext cx="3728400" cy="40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28" name="Google Shape;128;p17"/>
          <p:cNvSpPr txBox="1"/>
          <p:nvPr>
            <p:ph idx="3" type="subTitle"/>
          </p:nvPr>
        </p:nvSpPr>
        <p:spPr>
          <a:xfrm>
            <a:off x="4691095" y="1651851"/>
            <a:ext cx="3728400" cy="101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29" name="Google Shape;129;p17"/>
          <p:cNvSpPr txBox="1"/>
          <p:nvPr>
            <p:ph idx="4" type="title"/>
          </p:nvPr>
        </p:nvSpPr>
        <p:spPr>
          <a:xfrm>
            <a:off x="717350" y="2865407"/>
            <a:ext cx="3728400" cy="40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30" name="Google Shape;130;p17"/>
          <p:cNvSpPr txBox="1"/>
          <p:nvPr>
            <p:ph idx="5" type="subTitle"/>
          </p:nvPr>
        </p:nvSpPr>
        <p:spPr>
          <a:xfrm>
            <a:off x="717350" y="3220675"/>
            <a:ext cx="3728400" cy="101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31" name="Google Shape;131;p17"/>
          <p:cNvSpPr txBox="1"/>
          <p:nvPr>
            <p:ph idx="6" type="title"/>
          </p:nvPr>
        </p:nvSpPr>
        <p:spPr>
          <a:xfrm>
            <a:off x="4691091" y="2865413"/>
            <a:ext cx="3728400" cy="40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32" name="Google Shape;132;p17"/>
          <p:cNvSpPr txBox="1"/>
          <p:nvPr>
            <p:ph idx="7" type="subTitle"/>
          </p:nvPr>
        </p:nvSpPr>
        <p:spPr>
          <a:xfrm>
            <a:off x="4691095" y="3220676"/>
            <a:ext cx="3728400" cy="101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33" name="Google Shape;133;p17"/>
          <p:cNvSpPr txBox="1"/>
          <p:nvPr>
            <p:ph idx="8" type="title"/>
          </p:nvPr>
        </p:nvSpPr>
        <p:spPr>
          <a:xfrm>
            <a:off x="719988" y="459128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  <p:sp>
        <p:nvSpPr>
          <p:cNvPr id="134" name="Google Shape;134;p17"/>
          <p:cNvSpPr txBox="1"/>
          <p:nvPr/>
        </p:nvSpPr>
        <p:spPr>
          <a:xfrm>
            <a:off x="344300" y="4753684"/>
            <a:ext cx="8478600" cy="18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1 0 1 1   0 1 1   0 1   1 0 1 1 0 0 1   1 0   1 1 0 1 1   0 1 1   0 1   1 1 0 1 1 0   1 1 0 1 1 1   1 1 0 1 </a:t>
            </a:r>
            <a:endParaRPr sz="10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5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8"/>
          <p:cNvGrpSpPr/>
          <p:nvPr/>
        </p:nvGrpSpPr>
        <p:grpSpPr>
          <a:xfrm>
            <a:off x="396500" y="170424"/>
            <a:ext cx="8360126" cy="4398447"/>
            <a:chOff x="1054783" y="1029605"/>
            <a:chExt cx="7587010" cy="3902100"/>
          </a:xfrm>
        </p:grpSpPr>
        <p:sp>
          <p:nvSpPr>
            <p:cNvPr id="137" name="Google Shape;137;p18"/>
            <p:cNvSpPr/>
            <p:nvPr/>
          </p:nvSpPr>
          <p:spPr>
            <a:xfrm>
              <a:off x="1054793" y="1029605"/>
              <a:ext cx="7587000" cy="39021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8"/>
            <p:cNvSpPr/>
            <p:nvPr/>
          </p:nvSpPr>
          <p:spPr>
            <a:xfrm>
              <a:off x="1054783" y="1029605"/>
              <a:ext cx="7587000" cy="2262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" name="Google Shape;139;p18"/>
          <p:cNvSpPr txBox="1"/>
          <p:nvPr>
            <p:ph type="title"/>
          </p:nvPr>
        </p:nvSpPr>
        <p:spPr>
          <a:xfrm>
            <a:off x="724350" y="953007"/>
            <a:ext cx="2563200" cy="738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40" name="Google Shape;140;p18"/>
          <p:cNvSpPr txBox="1"/>
          <p:nvPr>
            <p:ph idx="1" type="subTitle"/>
          </p:nvPr>
        </p:nvSpPr>
        <p:spPr>
          <a:xfrm>
            <a:off x="724350" y="1650487"/>
            <a:ext cx="2563200" cy="10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41" name="Google Shape;141;p18"/>
          <p:cNvSpPr txBox="1"/>
          <p:nvPr>
            <p:ph idx="2" type="title"/>
          </p:nvPr>
        </p:nvSpPr>
        <p:spPr>
          <a:xfrm>
            <a:off x="3290800" y="961215"/>
            <a:ext cx="2563200" cy="738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42" name="Google Shape;142;p18"/>
          <p:cNvSpPr txBox="1"/>
          <p:nvPr>
            <p:ph idx="3" type="subTitle"/>
          </p:nvPr>
        </p:nvSpPr>
        <p:spPr>
          <a:xfrm>
            <a:off x="3290800" y="1650487"/>
            <a:ext cx="2563200" cy="108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43" name="Google Shape;143;p18"/>
          <p:cNvSpPr txBox="1"/>
          <p:nvPr>
            <p:ph idx="4" type="title"/>
          </p:nvPr>
        </p:nvSpPr>
        <p:spPr>
          <a:xfrm>
            <a:off x="724350" y="2741296"/>
            <a:ext cx="2563200" cy="738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44" name="Google Shape;144;p18"/>
          <p:cNvSpPr txBox="1"/>
          <p:nvPr>
            <p:ph idx="5" type="subTitle"/>
          </p:nvPr>
        </p:nvSpPr>
        <p:spPr>
          <a:xfrm>
            <a:off x="724350" y="3436046"/>
            <a:ext cx="2563200" cy="108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45" name="Google Shape;145;p18"/>
          <p:cNvSpPr txBox="1"/>
          <p:nvPr>
            <p:ph idx="6" type="title"/>
          </p:nvPr>
        </p:nvSpPr>
        <p:spPr>
          <a:xfrm>
            <a:off x="3290793" y="2741302"/>
            <a:ext cx="2563200" cy="738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46" name="Google Shape;146;p18"/>
          <p:cNvSpPr txBox="1"/>
          <p:nvPr>
            <p:ph idx="7" type="subTitle"/>
          </p:nvPr>
        </p:nvSpPr>
        <p:spPr>
          <a:xfrm>
            <a:off x="3290793" y="3436048"/>
            <a:ext cx="2563200" cy="108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47" name="Google Shape;147;p18"/>
          <p:cNvSpPr txBox="1"/>
          <p:nvPr>
            <p:ph idx="8" type="title"/>
          </p:nvPr>
        </p:nvSpPr>
        <p:spPr>
          <a:xfrm>
            <a:off x="5852375" y="961215"/>
            <a:ext cx="2563200" cy="738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48" name="Google Shape;148;p18"/>
          <p:cNvSpPr txBox="1"/>
          <p:nvPr>
            <p:ph idx="9" type="subTitle"/>
          </p:nvPr>
        </p:nvSpPr>
        <p:spPr>
          <a:xfrm>
            <a:off x="5852377" y="1650487"/>
            <a:ext cx="2563200" cy="108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49" name="Google Shape;149;p18"/>
          <p:cNvSpPr txBox="1"/>
          <p:nvPr>
            <p:ph idx="13" type="title"/>
          </p:nvPr>
        </p:nvSpPr>
        <p:spPr>
          <a:xfrm>
            <a:off x="5852375" y="2741298"/>
            <a:ext cx="2563200" cy="738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50" name="Google Shape;150;p18"/>
          <p:cNvSpPr txBox="1"/>
          <p:nvPr>
            <p:ph idx="14" type="subTitle"/>
          </p:nvPr>
        </p:nvSpPr>
        <p:spPr>
          <a:xfrm>
            <a:off x="5852378" y="3436047"/>
            <a:ext cx="2563200" cy="108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51" name="Google Shape;151;p18"/>
          <p:cNvSpPr txBox="1"/>
          <p:nvPr>
            <p:ph idx="15" type="title"/>
          </p:nvPr>
        </p:nvSpPr>
        <p:spPr>
          <a:xfrm>
            <a:off x="719988" y="459128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  <p:sp>
        <p:nvSpPr>
          <p:cNvPr id="152" name="Google Shape;152;p18"/>
          <p:cNvSpPr txBox="1"/>
          <p:nvPr/>
        </p:nvSpPr>
        <p:spPr>
          <a:xfrm>
            <a:off x="344300" y="4753684"/>
            <a:ext cx="8478600" cy="18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1 0 1 1   0 1 1   0 1   1 0 1 1 0 0 1   1 0   1 1 0 1 1   0 1 1   0 1   1 1 0 1 1 0   1 1 0 1 1 1   1 1 0 1 </a:t>
            </a:r>
            <a:endParaRPr sz="10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6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" name="Google Shape;154;p19"/>
          <p:cNvGrpSpPr/>
          <p:nvPr/>
        </p:nvGrpSpPr>
        <p:grpSpPr>
          <a:xfrm>
            <a:off x="396500" y="170424"/>
            <a:ext cx="8360126" cy="4398447"/>
            <a:chOff x="1054783" y="1029605"/>
            <a:chExt cx="7587010" cy="3902100"/>
          </a:xfrm>
        </p:grpSpPr>
        <p:sp>
          <p:nvSpPr>
            <p:cNvPr id="155" name="Google Shape;155;p19"/>
            <p:cNvSpPr/>
            <p:nvPr/>
          </p:nvSpPr>
          <p:spPr>
            <a:xfrm>
              <a:off x="1054793" y="1029605"/>
              <a:ext cx="7587000" cy="39021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9"/>
            <p:cNvSpPr/>
            <p:nvPr/>
          </p:nvSpPr>
          <p:spPr>
            <a:xfrm>
              <a:off x="1054783" y="1029605"/>
              <a:ext cx="7587000" cy="2262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7" name="Google Shape;157;p19"/>
          <p:cNvSpPr txBox="1"/>
          <p:nvPr>
            <p:ph hasCustomPrompt="1" type="title"/>
          </p:nvPr>
        </p:nvSpPr>
        <p:spPr>
          <a:xfrm>
            <a:off x="1252403" y="1022536"/>
            <a:ext cx="4190700" cy="7335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58" name="Google Shape;158;p19"/>
          <p:cNvSpPr txBox="1"/>
          <p:nvPr>
            <p:ph idx="1" type="subTitle"/>
          </p:nvPr>
        </p:nvSpPr>
        <p:spPr>
          <a:xfrm>
            <a:off x="1252403" y="1620161"/>
            <a:ext cx="4190700" cy="3846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PT Sans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PT Sans"/>
              <a:buNone/>
              <a:defRPr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PT Sans"/>
              <a:buNone/>
              <a:defRPr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PT Sans"/>
              <a:buNone/>
              <a:defRPr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PT Sans"/>
              <a:buNone/>
              <a:defRPr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PT Sans"/>
              <a:buNone/>
              <a:defRPr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PT Sans"/>
              <a:buNone/>
              <a:defRPr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59" name="Google Shape;159;p19"/>
          <p:cNvSpPr txBox="1"/>
          <p:nvPr>
            <p:ph hasCustomPrompt="1" idx="2" type="title"/>
          </p:nvPr>
        </p:nvSpPr>
        <p:spPr>
          <a:xfrm>
            <a:off x="1252403" y="2080661"/>
            <a:ext cx="4190700" cy="7335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60" name="Google Shape;160;p19"/>
          <p:cNvSpPr txBox="1"/>
          <p:nvPr>
            <p:ph idx="3" type="subTitle"/>
          </p:nvPr>
        </p:nvSpPr>
        <p:spPr>
          <a:xfrm>
            <a:off x="1252403" y="2678261"/>
            <a:ext cx="4190700" cy="3846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PT Sans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PT Sans"/>
              <a:buNone/>
              <a:defRPr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PT Sans"/>
              <a:buNone/>
              <a:defRPr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PT Sans"/>
              <a:buNone/>
              <a:defRPr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PT Sans"/>
              <a:buNone/>
              <a:defRPr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PT Sans"/>
              <a:buNone/>
              <a:defRPr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PT Sans"/>
              <a:buNone/>
              <a:defRPr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61" name="Google Shape;161;p19"/>
          <p:cNvSpPr txBox="1"/>
          <p:nvPr>
            <p:ph hasCustomPrompt="1" idx="4" type="title"/>
          </p:nvPr>
        </p:nvSpPr>
        <p:spPr>
          <a:xfrm>
            <a:off x="1252404" y="3138786"/>
            <a:ext cx="4190700" cy="7335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62" name="Google Shape;162;p19"/>
          <p:cNvSpPr txBox="1"/>
          <p:nvPr>
            <p:ph idx="5" type="subTitle"/>
          </p:nvPr>
        </p:nvSpPr>
        <p:spPr>
          <a:xfrm>
            <a:off x="1252404" y="3736386"/>
            <a:ext cx="4190700" cy="3846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PT Sans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PT Sans"/>
              <a:buNone/>
              <a:defRPr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PT Sans"/>
              <a:buNone/>
              <a:defRPr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PT Sans"/>
              <a:buNone/>
              <a:defRPr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PT Sans"/>
              <a:buNone/>
              <a:defRPr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PT Sans"/>
              <a:buNone/>
              <a:defRPr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PT Sans"/>
              <a:buNone/>
              <a:defRPr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63" name="Google Shape;163;p19"/>
          <p:cNvSpPr txBox="1"/>
          <p:nvPr/>
        </p:nvSpPr>
        <p:spPr>
          <a:xfrm>
            <a:off x="344300" y="4753684"/>
            <a:ext cx="8478600" cy="18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1 0 1 1   0 1 1   0 1   1 0 1 1 0 0 1   1 0   1 1 0 1 1   0 1 1   0 1   1 1 0 1 1 0   1 1 0 1 1 1   1 1 0 1 </a:t>
            </a:r>
            <a:endParaRPr sz="10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7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5" name="Google Shape;165;p20"/>
          <p:cNvGrpSpPr/>
          <p:nvPr/>
        </p:nvGrpSpPr>
        <p:grpSpPr>
          <a:xfrm>
            <a:off x="396500" y="170424"/>
            <a:ext cx="8360126" cy="4398447"/>
            <a:chOff x="1054783" y="1029605"/>
            <a:chExt cx="7587010" cy="3902100"/>
          </a:xfrm>
        </p:grpSpPr>
        <p:sp>
          <p:nvSpPr>
            <p:cNvPr id="166" name="Google Shape;166;p20"/>
            <p:cNvSpPr/>
            <p:nvPr/>
          </p:nvSpPr>
          <p:spPr>
            <a:xfrm>
              <a:off x="1054793" y="1029605"/>
              <a:ext cx="7587000" cy="39021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20"/>
            <p:cNvSpPr/>
            <p:nvPr/>
          </p:nvSpPr>
          <p:spPr>
            <a:xfrm>
              <a:off x="1054783" y="1029605"/>
              <a:ext cx="7587000" cy="2262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8" name="Google Shape;168;p20"/>
          <p:cNvSpPr txBox="1"/>
          <p:nvPr>
            <p:ph type="title"/>
          </p:nvPr>
        </p:nvSpPr>
        <p:spPr>
          <a:xfrm>
            <a:off x="719988" y="459128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  <p:sp>
        <p:nvSpPr>
          <p:cNvPr id="169" name="Google Shape;169;p20"/>
          <p:cNvSpPr txBox="1"/>
          <p:nvPr/>
        </p:nvSpPr>
        <p:spPr>
          <a:xfrm>
            <a:off x="344300" y="4753684"/>
            <a:ext cx="8478600" cy="18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1 0 1 1   0 1 1   0 1   1 0 1 1 0 0 1   1 0   1 1 0 1 1   0 1 1   0 1   1 1 0 1 1 0   1 1 0 1 1 1   1 1 0 1 </a:t>
            </a:r>
            <a:endParaRPr sz="10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1045150" y="1866000"/>
            <a:ext cx="3943500" cy="82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" name="Google Shape;16;p3"/>
          <p:cNvSpPr txBox="1"/>
          <p:nvPr>
            <p:ph hasCustomPrompt="1" idx="2" type="title"/>
          </p:nvPr>
        </p:nvSpPr>
        <p:spPr>
          <a:xfrm>
            <a:off x="5590076" y="1551675"/>
            <a:ext cx="2225100" cy="151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/>
          <p:nvPr/>
        </p:nvSpPr>
        <p:spPr>
          <a:xfrm>
            <a:off x="344300" y="4753684"/>
            <a:ext cx="8478600" cy="18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1 0 1 1   0 1 1   0 1   1 0 1 1 0 0 1   1 0   1 1 0 1 1   0 1 1   0 1   1 1 0 1 1 0   1 1 0 1 1 1   1 1 0 1 </a:t>
            </a:r>
            <a:endParaRPr sz="10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8" name="Google Shape;18;p3"/>
          <p:cNvSpPr/>
          <p:nvPr/>
        </p:nvSpPr>
        <p:spPr>
          <a:xfrm>
            <a:off x="11575" y="0"/>
            <a:ext cx="3048600" cy="414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" name="Google Shape;19;p3"/>
          <p:cNvSpPr/>
          <p:nvPr/>
        </p:nvSpPr>
        <p:spPr>
          <a:xfrm>
            <a:off x="3059300" y="0"/>
            <a:ext cx="6084600" cy="414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8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1" name="Google Shape;171;p21"/>
          <p:cNvGrpSpPr/>
          <p:nvPr/>
        </p:nvGrpSpPr>
        <p:grpSpPr>
          <a:xfrm>
            <a:off x="772525" y="726625"/>
            <a:ext cx="6578100" cy="3438300"/>
            <a:chOff x="772525" y="726625"/>
            <a:chExt cx="6578100" cy="3438300"/>
          </a:xfrm>
        </p:grpSpPr>
        <p:sp>
          <p:nvSpPr>
            <p:cNvPr id="172" name="Google Shape;172;p21"/>
            <p:cNvSpPr/>
            <p:nvPr/>
          </p:nvSpPr>
          <p:spPr>
            <a:xfrm>
              <a:off x="772525" y="726625"/>
              <a:ext cx="6578100" cy="34383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21"/>
            <p:cNvSpPr/>
            <p:nvPr/>
          </p:nvSpPr>
          <p:spPr>
            <a:xfrm>
              <a:off x="772525" y="726625"/>
              <a:ext cx="6578100" cy="2553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4" name="Google Shape;174;p21"/>
          <p:cNvGrpSpPr/>
          <p:nvPr/>
        </p:nvGrpSpPr>
        <p:grpSpPr>
          <a:xfrm>
            <a:off x="4924175" y="2984325"/>
            <a:ext cx="3447300" cy="1584600"/>
            <a:chOff x="4924175" y="3441525"/>
            <a:chExt cx="3447300" cy="1584600"/>
          </a:xfrm>
        </p:grpSpPr>
        <p:sp>
          <p:nvSpPr>
            <p:cNvPr id="175" name="Google Shape;175;p21"/>
            <p:cNvSpPr/>
            <p:nvPr/>
          </p:nvSpPr>
          <p:spPr>
            <a:xfrm>
              <a:off x="4924175" y="3441525"/>
              <a:ext cx="3447300" cy="15846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21"/>
            <p:cNvSpPr/>
            <p:nvPr/>
          </p:nvSpPr>
          <p:spPr>
            <a:xfrm>
              <a:off x="4924175" y="3441525"/>
              <a:ext cx="3447300" cy="2553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21"/>
          <p:cNvSpPr txBox="1"/>
          <p:nvPr>
            <p:ph type="ctrTitle"/>
          </p:nvPr>
        </p:nvSpPr>
        <p:spPr>
          <a:xfrm>
            <a:off x="1697375" y="1229575"/>
            <a:ext cx="3294600" cy="99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78" name="Google Shape;178;p21"/>
          <p:cNvSpPr txBox="1"/>
          <p:nvPr>
            <p:ph idx="1" type="subTitle"/>
          </p:nvPr>
        </p:nvSpPr>
        <p:spPr>
          <a:xfrm>
            <a:off x="1697375" y="2291627"/>
            <a:ext cx="3294600" cy="99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79" name="Google Shape;179;p21"/>
          <p:cNvSpPr txBox="1"/>
          <p:nvPr/>
        </p:nvSpPr>
        <p:spPr>
          <a:xfrm>
            <a:off x="5017075" y="3285800"/>
            <a:ext cx="3294600" cy="8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CREDITS:</a:t>
            </a:r>
            <a:r>
              <a:rPr lang="en" sz="10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This presentation template was created by </a:t>
            </a:r>
            <a:r>
              <a:rPr b="1" lang="en" sz="1000" u="sng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and includes icons by </a:t>
            </a:r>
            <a:r>
              <a:rPr b="1" lang="en" sz="1000" u="sng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and infographics &amp; images by </a:t>
            </a:r>
            <a:r>
              <a:rPr b="1" lang="en" sz="1000" u="sng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000" u="sng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endParaRPr b="1" sz="1000" u="sng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80" name="Google Shape;180;p21"/>
          <p:cNvSpPr txBox="1"/>
          <p:nvPr/>
        </p:nvSpPr>
        <p:spPr>
          <a:xfrm>
            <a:off x="344300" y="4753684"/>
            <a:ext cx="8478600" cy="18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1 0 1 1   0 1 1   0 1   1 0 1 1 0 0 1   1 0   1 1 0 1 1   0 1 1   0 1   1 1 0 1 1 0   1 1 0 1 1 1   1 1 0 1 </a:t>
            </a:r>
            <a:endParaRPr sz="10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81" name="Google Shape;181;p21"/>
          <p:cNvSpPr/>
          <p:nvPr/>
        </p:nvSpPr>
        <p:spPr>
          <a:xfrm>
            <a:off x="11575" y="0"/>
            <a:ext cx="3048600" cy="414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21"/>
          <p:cNvSpPr/>
          <p:nvPr/>
        </p:nvSpPr>
        <p:spPr>
          <a:xfrm>
            <a:off x="3059300" y="0"/>
            <a:ext cx="6084600" cy="414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14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22"/>
          <p:cNvGrpSpPr/>
          <p:nvPr/>
        </p:nvGrpSpPr>
        <p:grpSpPr>
          <a:xfrm>
            <a:off x="772525" y="726625"/>
            <a:ext cx="6578100" cy="3438300"/>
            <a:chOff x="772525" y="726625"/>
            <a:chExt cx="6578100" cy="3438300"/>
          </a:xfrm>
        </p:grpSpPr>
        <p:sp>
          <p:nvSpPr>
            <p:cNvPr id="185" name="Google Shape;185;p22"/>
            <p:cNvSpPr/>
            <p:nvPr/>
          </p:nvSpPr>
          <p:spPr>
            <a:xfrm>
              <a:off x="772525" y="726625"/>
              <a:ext cx="6578100" cy="34383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22"/>
            <p:cNvSpPr/>
            <p:nvPr/>
          </p:nvSpPr>
          <p:spPr>
            <a:xfrm>
              <a:off x="772525" y="726625"/>
              <a:ext cx="6578100" cy="2553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7" name="Google Shape;187;p22"/>
          <p:cNvGrpSpPr/>
          <p:nvPr/>
        </p:nvGrpSpPr>
        <p:grpSpPr>
          <a:xfrm>
            <a:off x="4924175" y="2984325"/>
            <a:ext cx="3447300" cy="1584600"/>
            <a:chOff x="4924175" y="3441525"/>
            <a:chExt cx="3447300" cy="1584600"/>
          </a:xfrm>
        </p:grpSpPr>
        <p:sp>
          <p:nvSpPr>
            <p:cNvPr id="188" name="Google Shape;188;p22"/>
            <p:cNvSpPr/>
            <p:nvPr/>
          </p:nvSpPr>
          <p:spPr>
            <a:xfrm>
              <a:off x="4924175" y="3441525"/>
              <a:ext cx="3447300" cy="15846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22"/>
            <p:cNvSpPr/>
            <p:nvPr/>
          </p:nvSpPr>
          <p:spPr>
            <a:xfrm>
              <a:off x="4924175" y="3441525"/>
              <a:ext cx="3447300" cy="2553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0" name="Google Shape;190;p22"/>
          <p:cNvSpPr txBox="1"/>
          <p:nvPr/>
        </p:nvSpPr>
        <p:spPr>
          <a:xfrm>
            <a:off x="344300" y="4753684"/>
            <a:ext cx="8478600" cy="18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1 0 1 1   0 1 1   0 1   1 0 1 1 0 0 1   1 0   1 1 0 1 1   0 1 1   0 1   1 1 0 1 1 0   1 1 0 1 1 1   1 1 0 1 </a:t>
            </a:r>
            <a:endParaRPr sz="10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grpSp>
        <p:nvGrpSpPr>
          <p:cNvPr id="191" name="Google Shape;191;p22"/>
          <p:cNvGrpSpPr/>
          <p:nvPr/>
        </p:nvGrpSpPr>
        <p:grpSpPr>
          <a:xfrm>
            <a:off x="11575" y="0"/>
            <a:ext cx="9132325" cy="414900"/>
            <a:chOff x="11575" y="0"/>
            <a:chExt cx="9132325" cy="414900"/>
          </a:xfrm>
        </p:grpSpPr>
        <p:sp>
          <p:nvSpPr>
            <p:cNvPr id="192" name="Google Shape;192;p22"/>
            <p:cNvSpPr/>
            <p:nvPr/>
          </p:nvSpPr>
          <p:spPr>
            <a:xfrm>
              <a:off x="11575" y="0"/>
              <a:ext cx="3048600" cy="414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22"/>
            <p:cNvSpPr/>
            <p:nvPr/>
          </p:nvSpPr>
          <p:spPr>
            <a:xfrm>
              <a:off x="3059300" y="0"/>
              <a:ext cx="6084600" cy="414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14_1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5" name="Google Shape;195;p23"/>
          <p:cNvGrpSpPr/>
          <p:nvPr/>
        </p:nvGrpSpPr>
        <p:grpSpPr>
          <a:xfrm>
            <a:off x="396500" y="170424"/>
            <a:ext cx="8360126" cy="4398447"/>
            <a:chOff x="1054783" y="1029605"/>
            <a:chExt cx="7587010" cy="3902100"/>
          </a:xfrm>
        </p:grpSpPr>
        <p:sp>
          <p:nvSpPr>
            <p:cNvPr id="196" name="Google Shape;196;p23"/>
            <p:cNvSpPr/>
            <p:nvPr/>
          </p:nvSpPr>
          <p:spPr>
            <a:xfrm>
              <a:off x="1054793" y="1029605"/>
              <a:ext cx="7587000" cy="39021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23"/>
            <p:cNvSpPr/>
            <p:nvPr/>
          </p:nvSpPr>
          <p:spPr>
            <a:xfrm>
              <a:off x="1054783" y="1029605"/>
              <a:ext cx="7587000" cy="2262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8" name="Google Shape;198;p23"/>
          <p:cNvSpPr txBox="1"/>
          <p:nvPr/>
        </p:nvSpPr>
        <p:spPr>
          <a:xfrm>
            <a:off x="344300" y="4753684"/>
            <a:ext cx="8478600" cy="18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1 0 1 1   0 1 1   0 1   1 0 1 1 0 0 1   1 0   1 1 0 1 1   0 1 1   0 1   1 1 0 1 1 0   1 1 0 1 1 1   1 1 0 1 </a:t>
            </a:r>
            <a:endParaRPr sz="10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5"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4"/>
          <p:cNvSpPr txBox="1"/>
          <p:nvPr>
            <p:ph type="title"/>
          </p:nvPr>
        </p:nvSpPr>
        <p:spPr>
          <a:xfrm>
            <a:off x="716775" y="510900"/>
            <a:ext cx="77106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oogle Shape;21;p4"/>
          <p:cNvGrpSpPr/>
          <p:nvPr/>
        </p:nvGrpSpPr>
        <p:grpSpPr>
          <a:xfrm>
            <a:off x="396500" y="170424"/>
            <a:ext cx="8360126" cy="4398447"/>
            <a:chOff x="1054783" y="1029605"/>
            <a:chExt cx="7587010" cy="3902100"/>
          </a:xfrm>
        </p:grpSpPr>
        <p:sp>
          <p:nvSpPr>
            <p:cNvPr id="22" name="Google Shape;22;p4"/>
            <p:cNvSpPr/>
            <p:nvPr/>
          </p:nvSpPr>
          <p:spPr>
            <a:xfrm>
              <a:off x="1054793" y="1029605"/>
              <a:ext cx="7587000" cy="39021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4"/>
            <p:cNvSpPr/>
            <p:nvPr/>
          </p:nvSpPr>
          <p:spPr>
            <a:xfrm>
              <a:off x="1054783" y="1029605"/>
              <a:ext cx="7587000" cy="2262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" name="Google Shape;24;p4"/>
          <p:cNvSpPr txBox="1"/>
          <p:nvPr>
            <p:ph type="title"/>
          </p:nvPr>
        </p:nvSpPr>
        <p:spPr>
          <a:xfrm>
            <a:off x="719988" y="459128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720000" y="1238200"/>
            <a:ext cx="7704000" cy="3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/>
            </a:lvl9pPr>
          </a:lstStyle>
          <a:p/>
        </p:txBody>
      </p:sp>
      <p:sp>
        <p:nvSpPr>
          <p:cNvPr id="26" name="Google Shape;26;p4"/>
          <p:cNvSpPr txBox="1"/>
          <p:nvPr/>
        </p:nvSpPr>
        <p:spPr>
          <a:xfrm>
            <a:off x="344300" y="4753684"/>
            <a:ext cx="8478600" cy="18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1 0 1 1   0 1 1   0 1   1 0 1 1 0 0 1   1 0   1 1 0 1 1   0 1 1   0 1   1 1 0 1 1 0   1 1 0 1 1 1   1 1 0 1 </a:t>
            </a:r>
            <a:endParaRPr sz="10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oogle Shape;28;p5"/>
          <p:cNvGrpSpPr/>
          <p:nvPr/>
        </p:nvGrpSpPr>
        <p:grpSpPr>
          <a:xfrm>
            <a:off x="396500" y="170424"/>
            <a:ext cx="8360126" cy="4398447"/>
            <a:chOff x="1054783" y="1029605"/>
            <a:chExt cx="7587010" cy="3902100"/>
          </a:xfrm>
        </p:grpSpPr>
        <p:sp>
          <p:nvSpPr>
            <p:cNvPr id="29" name="Google Shape;29;p5"/>
            <p:cNvSpPr/>
            <p:nvPr/>
          </p:nvSpPr>
          <p:spPr>
            <a:xfrm>
              <a:off x="1054793" y="1029605"/>
              <a:ext cx="7587000" cy="39021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5"/>
            <p:cNvSpPr/>
            <p:nvPr/>
          </p:nvSpPr>
          <p:spPr>
            <a:xfrm>
              <a:off x="1054783" y="1029605"/>
              <a:ext cx="7587000" cy="2262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" name="Google Shape;31;p5"/>
          <p:cNvSpPr txBox="1"/>
          <p:nvPr>
            <p:ph idx="1" type="subTitle"/>
          </p:nvPr>
        </p:nvSpPr>
        <p:spPr>
          <a:xfrm>
            <a:off x="807625" y="2775700"/>
            <a:ext cx="3415800" cy="149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2" type="subTitle"/>
          </p:nvPr>
        </p:nvSpPr>
        <p:spPr>
          <a:xfrm>
            <a:off x="4922022" y="2775700"/>
            <a:ext cx="3415800" cy="149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3" type="subTitle"/>
          </p:nvPr>
        </p:nvSpPr>
        <p:spPr>
          <a:xfrm>
            <a:off x="807630" y="2403350"/>
            <a:ext cx="3415800" cy="42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200">
                <a:latin typeface="Quantico"/>
                <a:ea typeface="Quantico"/>
                <a:cs typeface="Quantico"/>
                <a:sym typeface="Quantic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" name="Google Shape;34;p5"/>
          <p:cNvSpPr txBox="1"/>
          <p:nvPr>
            <p:ph idx="4" type="subTitle"/>
          </p:nvPr>
        </p:nvSpPr>
        <p:spPr>
          <a:xfrm>
            <a:off x="4922022" y="2403350"/>
            <a:ext cx="3415800" cy="42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200">
                <a:latin typeface="Quantico"/>
                <a:ea typeface="Quantico"/>
                <a:cs typeface="Quantico"/>
                <a:sym typeface="Quantic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" name="Google Shape;35;p5"/>
          <p:cNvSpPr txBox="1"/>
          <p:nvPr>
            <p:ph type="title"/>
          </p:nvPr>
        </p:nvSpPr>
        <p:spPr>
          <a:xfrm>
            <a:off x="719988" y="459128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  <p:sp>
        <p:nvSpPr>
          <p:cNvPr id="36" name="Google Shape;36;p5"/>
          <p:cNvSpPr txBox="1"/>
          <p:nvPr/>
        </p:nvSpPr>
        <p:spPr>
          <a:xfrm>
            <a:off x="344300" y="4753684"/>
            <a:ext cx="8478600" cy="18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1 0 1 1   0 1 1   0 1   1 0 1 1 0 0 1   1 0   1 1 0 1 1   0 1 1   0 1   1 1 0 1 1 0   1 1 0 1 1 1   1 1 0 1 </a:t>
            </a:r>
            <a:endParaRPr sz="10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oogle Shape;38;p6"/>
          <p:cNvGrpSpPr/>
          <p:nvPr/>
        </p:nvGrpSpPr>
        <p:grpSpPr>
          <a:xfrm>
            <a:off x="396500" y="170424"/>
            <a:ext cx="8360126" cy="4398447"/>
            <a:chOff x="1054783" y="1029605"/>
            <a:chExt cx="7587010" cy="3902100"/>
          </a:xfrm>
        </p:grpSpPr>
        <p:sp>
          <p:nvSpPr>
            <p:cNvPr id="39" name="Google Shape;39;p6"/>
            <p:cNvSpPr/>
            <p:nvPr/>
          </p:nvSpPr>
          <p:spPr>
            <a:xfrm>
              <a:off x="1054793" y="1029605"/>
              <a:ext cx="7587000" cy="39021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" name="Google Shape;40;p6"/>
            <p:cNvSpPr/>
            <p:nvPr/>
          </p:nvSpPr>
          <p:spPr>
            <a:xfrm>
              <a:off x="1054783" y="1029605"/>
              <a:ext cx="7587000" cy="2262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" name="Google Shape;41;p6"/>
          <p:cNvSpPr txBox="1"/>
          <p:nvPr>
            <p:ph type="title"/>
          </p:nvPr>
        </p:nvSpPr>
        <p:spPr>
          <a:xfrm>
            <a:off x="719988" y="459128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  <p:sp>
        <p:nvSpPr>
          <p:cNvPr id="42" name="Google Shape;42;p6"/>
          <p:cNvSpPr txBox="1"/>
          <p:nvPr/>
        </p:nvSpPr>
        <p:spPr>
          <a:xfrm>
            <a:off x="344300" y="4753684"/>
            <a:ext cx="8478600" cy="18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1 0 1 1   0 1 1   0 1   1 0 1 1 0 0 1   1 0   1 1 0 1 1   0 1 1   0 1   1 1 0 1 1 0   1 1 0 1 1 1   1 1 0 1 </a:t>
            </a:r>
            <a:endParaRPr sz="10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7"/>
          <p:cNvGrpSpPr/>
          <p:nvPr/>
        </p:nvGrpSpPr>
        <p:grpSpPr>
          <a:xfrm>
            <a:off x="396500" y="170424"/>
            <a:ext cx="8360126" cy="4398447"/>
            <a:chOff x="1054783" y="1029605"/>
            <a:chExt cx="7587010" cy="3902100"/>
          </a:xfrm>
        </p:grpSpPr>
        <p:sp>
          <p:nvSpPr>
            <p:cNvPr id="45" name="Google Shape;45;p7"/>
            <p:cNvSpPr/>
            <p:nvPr/>
          </p:nvSpPr>
          <p:spPr>
            <a:xfrm>
              <a:off x="1054793" y="1029605"/>
              <a:ext cx="7587000" cy="39021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7"/>
            <p:cNvSpPr/>
            <p:nvPr/>
          </p:nvSpPr>
          <p:spPr>
            <a:xfrm>
              <a:off x="1054783" y="1029605"/>
              <a:ext cx="7587000" cy="2262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7"/>
          <p:cNvSpPr txBox="1"/>
          <p:nvPr>
            <p:ph type="title"/>
          </p:nvPr>
        </p:nvSpPr>
        <p:spPr>
          <a:xfrm>
            <a:off x="720000" y="475500"/>
            <a:ext cx="7704000" cy="55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" type="body"/>
          </p:nvPr>
        </p:nvSpPr>
        <p:spPr>
          <a:xfrm>
            <a:off x="720000" y="1244275"/>
            <a:ext cx="3692400" cy="295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AutoNum type="arabicPeriod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lphaLcPeriod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romanLcPeriod"/>
              <a:defRPr sz="13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rabicPeriod"/>
              <a:defRPr sz="13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lphaLcPeriod"/>
              <a:defRPr sz="13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romanLcPeriod"/>
              <a:defRPr sz="13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arabicPeriod"/>
              <a:defRPr sz="13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alphaLcPeriod"/>
              <a:defRPr sz="13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romanLcPeriod"/>
              <a:defRPr sz="1300"/>
            </a:lvl9pPr>
          </a:lstStyle>
          <a:p/>
        </p:txBody>
      </p:sp>
      <p:sp>
        <p:nvSpPr>
          <p:cNvPr id="49" name="Google Shape;49;p7"/>
          <p:cNvSpPr txBox="1"/>
          <p:nvPr/>
        </p:nvSpPr>
        <p:spPr>
          <a:xfrm>
            <a:off x="344300" y="4753684"/>
            <a:ext cx="8478600" cy="18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1 0 1 1   0 1 1   0 1   1 0 1 1 0 0 1   1 0   1 1 0 1 1   0 1 1   0 1   1 1 0 1 1 0   1 1 0 1 1 1   1 1 0 1 </a:t>
            </a:r>
            <a:endParaRPr sz="10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8"/>
          <p:cNvGrpSpPr/>
          <p:nvPr/>
        </p:nvGrpSpPr>
        <p:grpSpPr>
          <a:xfrm>
            <a:off x="396500" y="170424"/>
            <a:ext cx="8360126" cy="4398447"/>
            <a:chOff x="1054783" y="1029605"/>
            <a:chExt cx="7587010" cy="3902100"/>
          </a:xfrm>
        </p:grpSpPr>
        <p:sp>
          <p:nvSpPr>
            <p:cNvPr id="52" name="Google Shape;52;p8"/>
            <p:cNvSpPr/>
            <p:nvPr/>
          </p:nvSpPr>
          <p:spPr>
            <a:xfrm>
              <a:off x="1054793" y="1029605"/>
              <a:ext cx="7587000" cy="39021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8"/>
            <p:cNvSpPr/>
            <p:nvPr/>
          </p:nvSpPr>
          <p:spPr>
            <a:xfrm>
              <a:off x="1054783" y="1029605"/>
              <a:ext cx="7587000" cy="2262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4" name="Google Shape;54;p8"/>
          <p:cNvSpPr txBox="1"/>
          <p:nvPr/>
        </p:nvSpPr>
        <p:spPr>
          <a:xfrm>
            <a:off x="344300" y="4753684"/>
            <a:ext cx="8478600" cy="18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1 0 1 1   0 1 1   0 1   1 0 1 1 0 0 1   1 0   1 1 0 1 1   0 1 1   0 1   1 1 0 1 1 0   1 1 0 1 1 1   1 1 0 1 </a:t>
            </a:r>
            <a:endParaRPr sz="10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55" name="Google Shape;55;p8"/>
          <p:cNvSpPr txBox="1"/>
          <p:nvPr>
            <p:ph type="title"/>
          </p:nvPr>
        </p:nvSpPr>
        <p:spPr>
          <a:xfrm>
            <a:off x="2801700" y="1918054"/>
            <a:ext cx="5622300" cy="247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7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9"/>
          <p:cNvGrpSpPr/>
          <p:nvPr/>
        </p:nvGrpSpPr>
        <p:grpSpPr>
          <a:xfrm>
            <a:off x="396500" y="170424"/>
            <a:ext cx="8360126" cy="4398447"/>
            <a:chOff x="1054783" y="1029605"/>
            <a:chExt cx="7587010" cy="3902100"/>
          </a:xfrm>
        </p:grpSpPr>
        <p:sp>
          <p:nvSpPr>
            <p:cNvPr id="58" name="Google Shape;58;p9"/>
            <p:cNvSpPr/>
            <p:nvPr/>
          </p:nvSpPr>
          <p:spPr>
            <a:xfrm>
              <a:off x="1054793" y="1029605"/>
              <a:ext cx="7587000" cy="39021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9"/>
            <p:cNvSpPr/>
            <p:nvPr/>
          </p:nvSpPr>
          <p:spPr>
            <a:xfrm>
              <a:off x="1054783" y="1029605"/>
              <a:ext cx="7587000" cy="2262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9"/>
          <p:cNvSpPr txBox="1"/>
          <p:nvPr/>
        </p:nvSpPr>
        <p:spPr>
          <a:xfrm>
            <a:off x="344300" y="4753684"/>
            <a:ext cx="8478600" cy="18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1 0 1 1   0 1 1   0 1   1 0 1 1 0 0 1   1 0   1 1 0 1 1   0 1 1   0 1   1 1 0 1 1 0   1 1 0 1 1 1   1 1 0 1 </a:t>
            </a:r>
            <a:endParaRPr sz="10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61" name="Google Shape;61;p9"/>
          <p:cNvSpPr txBox="1"/>
          <p:nvPr>
            <p:ph type="title"/>
          </p:nvPr>
        </p:nvSpPr>
        <p:spPr>
          <a:xfrm rot="515">
            <a:off x="2406900" y="1623064"/>
            <a:ext cx="6006600" cy="60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2" name="Google Shape;62;p9"/>
          <p:cNvSpPr txBox="1"/>
          <p:nvPr>
            <p:ph idx="1" type="subTitle"/>
          </p:nvPr>
        </p:nvSpPr>
        <p:spPr>
          <a:xfrm>
            <a:off x="3658200" y="2303046"/>
            <a:ext cx="4755300" cy="147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Google Shape;64;p10"/>
          <p:cNvGrpSpPr/>
          <p:nvPr/>
        </p:nvGrpSpPr>
        <p:grpSpPr>
          <a:xfrm>
            <a:off x="396500" y="170424"/>
            <a:ext cx="8360126" cy="4398447"/>
            <a:chOff x="1054783" y="1029605"/>
            <a:chExt cx="7587010" cy="3902100"/>
          </a:xfrm>
        </p:grpSpPr>
        <p:sp>
          <p:nvSpPr>
            <p:cNvPr id="65" name="Google Shape;65;p10"/>
            <p:cNvSpPr/>
            <p:nvPr/>
          </p:nvSpPr>
          <p:spPr>
            <a:xfrm>
              <a:off x="1054793" y="1029605"/>
              <a:ext cx="7587000" cy="39021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10"/>
            <p:cNvSpPr/>
            <p:nvPr/>
          </p:nvSpPr>
          <p:spPr>
            <a:xfrm>
              <a:off x="1054783" y="1029605"/>
              <a:ext cx="7587000" cy="2262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7" name="Google Shape;67;p10"/>
          <p:cNvSpPr txBox="1"/>
          <p:nvPr/>
        </p:nvSpPr>
        <p:spPr>
          <a:xfrm>
            <a:off x="344300" y="4753684"/>
            <a:ext cx="8478600" cy="18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1 0 1 1   0 1 1   0 1   1 0 1 1 0 0 1   1 0   1 1 0 1 1   0 1 1   0 1   1 1 0 1 1 0   1 1 0 1 1 1   1 1 0 1 </a:t>
            </a:r>
            <a:endParaRPr sz="10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68" name="Google Shape;68;p10"/>
          <p:cNvSpPr txBox="1"/>
          <p:nvPr>
            <p:ph type="title"/>
          </p:nvPr>
        </p:nvSpPr>
        <p:spPr>
          <a:xfrm>
            <a:off x="720000" y="2233875"/>
            <a:ext cx="7704000" cy="6153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24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20000" y="4638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Quantico"/>
              <a:buNone/>
              <a:defRPr sz="33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Quantico"/>
              <a:buNone/>
              <a:defRPr b="1" sz="33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Quantico"/>
              <a:buNone/>
              <a:defRPr b="1" sz="33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Quantico"/>
              <a:buNone/>
              <a:defRPr b="1" sz="33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Quantico"/>
              <a:buNone/>
              <a:defRPr b="1" sz="33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Quantico"/>
              <a:buNone/>
              <a:defRPr b="1" sz="33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Quantico"/>
              <a:buNone/>
              <a:defRPr b="1" sz="33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Quantico"/>
              <a:buNone/>
              <a:defRPr b="1" sz="33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Quantico"/>
              <a:buNone/>
              <a:defRPr b="1" sz="33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Code Pro"/>
              <a:buChar char="●"/>
              <a:defRPr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048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Code Pro"/>
              <a:buChar char="○"/>
              <a:defRPr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048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Code Pro"/>
              <a:buChar char="■"/>
              <a:defRPr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048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Code Pro"/>
              <a:buChar char="●"/>
              <a:defRPr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048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Code Pro"/>
              <a:buChar char="○"/>
              <a:defRPr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048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Code Pro"/>
              <a:buChar char="■"/>
              <a:defRPr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048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Code Pro"/>
              <a:buChar char="●"/>
              <a:defRPr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048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Code Pro"/>
              <a:buChar char="○"/>
              <a:defRPr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048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Code Pro"/>
              <a:buChar char="■"/>
              <a:defRPr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3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0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github.com/trannamtrung1st/SagaSeminar" TargetMode="External"/><Relationship Id="rId4" Type="http://schemas.openxmlformats.org/officeDocument/2006/relationships/image" Target="../media/image3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1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0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2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1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saigontechnology.com/" TargetMode="Externa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14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18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17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16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22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1.png"/><Relationship Id="rId4" Type="http://schemas.openxmlformats.org/officeDocument/2006/relationships/image" Target="../media/image8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2.xml"/><Relationship Id="rId3" Type="http://schemas.openxmlformats.org/officeDocument/2006/relationships/hyperlink" Target="https://docs.aws.amazon.com/prescriptive-guidance/latest/modernization-data-persistence/saga-pattern.html" TargetMode="External"/><Relationship Id="rId4" Type="http://schemas.openxmlformats.org/officeDocument/2006/relationships/hyperlink" Target="https://learn.microsoft.com/en-us/azure/architecture/reference-architectures/saga/saga" TargetMode="External"/><Relationship Id="rId5" Type="http://schemas.openxmlformats.org/officeDocument/2006/relationships/hyperlink" Target="https://www.ibm.com/cloud/architecture/architectures/event-driven-saga-pattern/" TargetMode="Externa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3.xml"/><Relationship Id="rId3" Type="http://schemas.openxmlformats.org/officeDocument/2006/relationships/hyperlink" Target="https://learn.microsoft.com/en-us/azure/architecture/example-scenario/banking/patterns-and-implementations" TargetMode="External"/><Relationship Id="rId4" Type="http://schemas.openxmlformats.org/officeDocument/2006/relationships/hyperlink" Target="https://learn.microsoft.com/en-us/azure/architecture/reference-architectures/media-services/gridwich-saga-orchestration" TargetMode="Externa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7.xml"/><Relationship Id="rId3" Type="http://schemas.openxmlformats.org/officeDocument/2006/relationships/hyperlink" Target="https://learn.microsoft.com/en-us/azure/architecture/example-scenario/banking/patterns-and-implementations" TargetMode="External"/><Relationship Id="rId4" Type="http://schemas.openxmlformats.org/officeDocument/2006/relationships/hyperlink" Target="https://learn.microsoft.com/en-us/azure/architecture/reference-architectures/media-services/gridwich-saga-orchestration" TargetMode="External"/><Relationship Id="rId5" Type="http://schemas.openxmlformats.org/officeDocument/2006/relationships/hyperlink" Target="https://www.baeldung.com/cs/saga-pattern-microservices" TargetMode="External"/><Relationship Id="rId6" Type="http://schemas.openxmlformats.org/officeDocument/2006/relationships/hyperlink" Target="https://medium.com/design-microservices-architecture-with-patterns/saga-pattern-for-microservices-distributed-transactions-7e95d0613345" TargetMode="External"/><Relationship Id="rId7" Type="http://schemas.openxmlformats.org/officeDocument/2006/relationships/hyperlink" Target="https://viblo.asia/p/distributed-transaction-saga-pattern-naQZRRnPZvx" TargetMode="External"/><Relationship Id="rId8" Type="http://schemas.openxmlformats.org/officeDocument/2006/relationships/hyperlink" Target="https://careers.saigontechnology.com/blog-detail/implement-a-distributed-transaction-in-microservices-software-system-using-saga-pattern" TargetMode="Externa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68.xml"/><Relationship Id="rId3" Type="http://schemas.openxmlformats.org/officeDocument/2006/relationships/hyperlink" Target="mailto:trannamtrung1st@gmail.com" TargetMode="External"/><Relationship Id="rId4" Type="http://schemas.openxmlformats.org/officeDocument/2006/relationships/hyperlink" Target="https://www.linkedin.com/in/trung-tran99/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hyperlink" Target="mailto:trannamtrung1st@gmail.com" TargetMode="External"/><Relationship Id="rId4" Type="http://schemas.openxmlformats.org/officeDocument/2006/relationships/hyperlink" Target="https://www.linkedin.com/in/trung-tran99/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" name="Google Shape;205;p25"/>
          <p:cNvGrpSpPr/>
          <p:nvPr/>
        </p:nvGrpSpPr>
        <p:grpSpPr>
          <a:xfrm>
            <a:off x="772525" y="726625"/>
            <a:ext cx="6578100" cy="3438300"/>
            <a:chOff x="772525" y="726625"/>
            <a:chExt cx="6578100" cy="3438300"/>
          </a:xfrm>
        </p:grpSpPr>
        <p:sp>
          <p:nvSpPr>
            <p:cNvPr id="206" name="Google Shape;206;p25"/>
            <p:cNvSpPr/>
            <p:nvPr/>
          </p:nvSpPr>
          <p:spPr>
            <a:xfrm>
              <a:off x="772525" y="726625"/>
              <a:ext cx="6578100" cy="34383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25"/>
            <p:cNvSpPr/>
            <p:nvPr/>
          </p:nvSpPr>
          <p:spPr>
            <a:xfrm>
              <a:off x="772525" y="726625"/>
              <a:ext cx="6578100" cy="2553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8" name="Google Shape;208;p25"/>
          <p:cNvGrpSpPr/>
          <p:nvPr/>
        </p:nvGrpSpPr>
        <p:grpSpPr>
          <a:xfrm>
            <a:off x="4924175" y="3441525"/>
            <a:ext cx="3447300" cy="962400"/>
            <a:chOff x="4924175" y="3441525"/>
            <a:chExt cx="3447300" cy="962400"/>
          </a:xfrm>
        </p:grpSpPr>
        <p:sp>
          <p:nvSpPr>
            <p:cNvPr id="209" name="Google Shape;209;p25"/>
            <p:cNvSpPr/>
            <p:nvPr/>
          </p:nvSpPr>
          <p:spPr>
            <a:xfrm>
              <a:off x="4924175" y="3441525"/>
              <a:ext cx="3447300" cy="9624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25"/>
            <p:cNvSpPr/>
            <p:nvPr/>
          </p:nvSpPr>
          <p:spPr>
            <a:xfrm>
              <a:off x="4924175" y="3441525"/>
              <a:ext cx="3447300" cy="2553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1" name="Google Shape;211;p25"/>
          <p:cNvGrpSpPr/>
          <p:nvPr/>
        </p:nvGrpSpPr>
        <p:grpSpPr>
          <a:xfrm>
            <a:off x="6849418" y="1309976"/>
            <a:ext cx="1864833" cy="1637043"/>
            <a:chOff x="1054812" y="1029590"/>
            <a:chExt cx="3436214" cy="3912627"/>
          </a:xfrm>
        </p:grpSpPr>
        <p:sp>
          <p:nvSpPr>
            <p:cNvPr id="212" name="Google Shape;212;p25"/>
            <p:cNvSpPr/>
            <p:nvPr/>
          </p:nvSpPr>
          <p:spPr>
            <a:xfrm>
              <a:off x="1054812" y="1029617"/>
              <a:ext cx="3436200" cy="39126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25"/>
            <p:cNvSpPr/>
            <p:nvPr/>
          </p:nvSpPr>
          <p:spPr>
            <a:xfrm>
              <a:off x="1054825" y="1029590"/>
              <a:ext cx="3436200" cy="6102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4" name="Google Shape;214;p25"/>
          <p:cNvSpPr txBox="1"/>
          <p:nvPr/>
        </p:nvSpPr>
        <p:spPr>
          <a:xfrm>
            <a:off x="1008000" y="1384025"/>
            <a:ext cx="7029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rPr>
              <a:t>&lt;/</a:t>
            </a:r>
            <a:endParaRPr sz="3600">
              <a:solidFill>
                <a:schemeClr val="lt2"/>
              </a:solidFill>
            </a:endParaRPr>
          </a:p>
        </p:txBody>
      </p:sp>
      <p:sp>
        <p:nvSpPr>
          <p:cNvPr id="215" name="Google Shape;215;p25"/>
          <p:cNvSpPr txBox="1"/>
          <p:nvPr/>
        </p:nvSpPr>
        <p:spPr>
          <a:xfrm>
            <a:off x="5947500" y="2509875"/>
            <a:ext cx="7029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rPr>
              <a:t>/&gt;</a:t>
            </a:r>
            <a:endParaRPr sz="3600">
              <a:solidFill>
                <a:schemeClr val="dk1"/>
              </a:solidFill>
            </a:endParaRPr>
          </a:p>
        </p:txBody>
      </p:sp>
      <p:sp>
        <p:nvSpPr>
          <p:cNvPr id="216" name="Google Shape;216;p25"/>
          <p:cNvSpPr txBox="1"/>
          <p:nvPr/>
        </p:nvSpPr>
        <p:spPr>
          <a:xfrm>
            <a:off x="7198457" y="1873600"/>
            <a:ext cx="1216800" cy="74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accent2"/>
                </a:solidFill>
              </a:rPr>
              <a:t>}</a:t>
            </a:r>
            <a:r>
              <a:rPr lang="en" sz="3600">
                <a:solidFill>
                  <a:schemeClr val="dk1"/>
                </a:solidFill>
              </a:rPr>
              <a:t> /&gt; </a:t>
            </a:r>
            <a:r>
              <a:rPr lang="en" sz="3600">
                <a:solidFill>
                  <a:schemeClr val="accent1"/>
                </a:solidFill>
              </a:rPr>
              <a:t>[</a:t>
            </a:r>
            <a:endParaRPr sz="3600">
              <a:solidFill>
                <a:schemeClr val="accent1"/>
              </a:solidFill>
            </a:endParaRPr>
          </a:p>
        </p:txBody>
      </p:sp>
      <p:sp>
        <p:nvSpPr>
          <p:cNvPr id="217" name="Google Shape;217;p25"/>
          <p:cNvSpPr txBox="1"/>
          <p:nvPr>
            <p:ph type="ctrTitle"/>
          </p:nvPr>
        </p:nvSpPr>
        <p:spPr>
          <a:xfrm>
            <a:off x="1789400" y="1309975"/>
            <a:ext cx="4148400" cy="167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Distributed transaction using Saga pattern</a:t>
            </a:r>
            <a:endParaRPr/>
          </a:p>
        </p:txBody>
      </p:sp>
      <p:sp>
        <p:nvSpPr>
          <p:cNvPr id="218" name="Google Shape;218;p25"/>
          <p:cNvSpPr txBox="1"/>
          <p:nvPr>
            <p:ph idx="1" type="subTitle"/>
          </p:nvPr>
        </p:nvSpPr>
        <p:spPr>
          <a:xfrm>
            <a:off x="5169200" y="3772200"/>
            <a:ext cx="3043800" cy="52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Speaker: </a:t>
            </a:r>
            <a:r>
              <a:rPr lang="en"/>
              <a:t>Trung Tran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4"/>
          <p:cNvSpPr txBox="1"/>
          <p:nvPr>
            <p:ph idx="1" type="body"/>
          </p:nvPr>
        </p:nvSpPr>
        <p:spPr>
          <a:xfrm>
            <a:off x="720000" y="1357275"/>
            <a:ext cx="7704000" cy="249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600"/>
              <a:buChar char="●"/>
            </a:pPr>
            <a:r>
              <a:rPr lang="en" sz="1600">
                <a:solidFill>
                  <a:schemeClr val="lt2"/>
                </a:solidFill>
              </a:rPr>
              <a:t>Atomicity:</a:t>
            </a:r>
            <a:r>
              <a:rPr lang="en" sz="1600"/>
              <a:t> a single unit with set of operations that must all occur or none occur</a:t>
            </a:r>
            <a:endParaRPr sz="1600"/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 sz="1600">
                <a:solidFill>
                  <a:schemeClr val="lt2"/>
                </a:solidFill>
              </a:rPr>
              <a:t>Consistency:</a:t>
            </a:r>
            <a:r>
              <a:rPr lang="en" sz="1600"/>
              <a:t> data should only move from one state to another expected valid state in all participants</a:t>
            </a:r>
            <a:endParaRPr sz="1600"/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 sz="1600">
                <a:solidFill>
                  <a:schemeClr val="lt2"/>
                </a:solidFill>
              </a:rPr>
              <a:t>Isolation:</a:t>
            </a:r>
            <a:r>
              <a:rPr lang="en" sz="1600"/>
              <a:t> ensures that concurrent transactions result in the same outcome when running sequentially</a:t>
            </a:r>
            <a:endParaRPr sz="1600"/>
          </a:p>
          <a:p>
            <a:pPr indent="-330200" lvl="0" marL="457200" rtl="0" algn="l">
              <a:spcBef>
                <a:spcPts val="1000"/>
              </a:spcBef>
              <a:spcAft>
                <a:spcPts val="1000"/>
              </a:spcAft>
              <a:buSzPts val="1600"/>
              <a:buChar char="●"/>
            </a:pPr>
            <a:r>
              <a:rPr lang="en" sz="1600">
                <a:solidFill>
                  <a:schemeClr val="lt2"/>
                </a:solidFill>
              </a:rPr>
              <a:t>Durability:</a:t>
            </a:r>
            <a:r>
              <a:rPr lang="en" sz="1600"/>
              <a:t> makes the commit status of transactions persistent and be able to bear with failure related to system or power outage</a:t>
            </a:r>
            <a:endParaRPr sz="1600"/>
          </a:p>
        </p:txBody>
      </p:sp>
      <p:sp>
        <p:nvSpPr>
          <p:cNvPr id="320" name="Google Shape;320;p34"/>
          <p:cNvSpPr txBox="1"/>
          <p:nvPr>
            <p:ph type="title"/>
          </p:nvPr>
        </p:nvSpPr>
        <p:spPr>
          <a:xfrm>
            <a:off x="719988" y="459128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2"/>
                </a:solidFill>
              </a:rPr>
              <a:t>&lt;/ </a:t>
            </a:r>
            <a:r>
              <a:rPr lang="en" sz="2400"/>
              <a:t>Transaction in a distributed system</a:t>
            </a:r>
            <a:endParaRPr sz="2400"/>
          </a:p>
        </p:txBody>
      </p:sp>
      <p:sp>
        <p:nvSpPr>
          <p:cNvPr id="321" name="Google Shape;321;p34"/>
          <p:cNvSpPr txBox="1"/>
          <p:nvPr>
            <p:ph idx="2" type="title"/>
          </p:nvPr>
        </p:nvSpPr>
        <p:spPr>
          <a:xfrm>
            <a:off x="6496200" y="84275"/>
            <a:ext cx="2556000" cy="43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 Context and problems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35"/>
          <p:cNvSpPr txBox="1"/>
          <p:nvPr>
            <p:ph type="title"/>
          </p:nvPr>
        </p:nvSpPr>
        <p:spPr>
          <a:xfrm>
            <a:off x="719988" y="459128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2"/>
                </a:solidFill>
              </a:rPr>
              <a:t>&lt;/ </a:t>
            </a:r>
            <a:r>
              <a:rPr lang="en" sz="2400"/>
              <a:t>Sample order processing system</a:t>
            </a:r>
            <a:endParaRPr sz="2400"/>
          </a:p>
        </p:txBody>
      </p:sp>
      <p:sp>
        <p:nvSpPr>
          <p:cNvPr id="327" name="Google Shape;327;p35"/>
          <p:cNvSpPr txBox="1"/>
          <p:nvPr/>
        </p:nvSpPr>
        <p:spPr>
          <a:xfrm>
            <a:off x="7721100" y="3868300"/>
            <a:ext cx="7029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rPr>
              <a:t>/&gt;</a:t>
            </a:r>
            <a:endParaRPr sz="3600">
              <a:solidFill>
                <a:schemeClr val="dk1"/>
              </a:solidFill>
            </a:endParaRPr>
          </a:p>
        </p:txBody>
      </p:sp>
      <p:pic>
        <p:nvPicPr>
          <p:cNvPr id="328" name="Google Shape;32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1873" y="1031824"/>
            <a:ext cx="5880275" cy="3379475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35"/>
          <p:cNvSpPr txBox="1"/>
          <p:nvPr>
            <p:ph idx="2" type="title"/>
          </p:nvPr>
        </p:nvSpPr>
        <p:spPr>
          <a:xfrm>
            <a:off x="6496200" y="84275"/>
            <a:ext cx="2556000" cy="43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 Context and problems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6"/>
          <p:cNvSpPr txBox="1"/>
          <p:nvPr>
            <p:ph idx="1" type="body"/>
          </p:nvPr>
        </p:nvSpPr>
        <p:spPr>
          <a:xfrm>
            <a:off x="720000" y="1357275"/>
            <a:ext cx="7704000" cy="249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600"/>
              <a:t>Problems with transaction in </a:t>
            </a:r>
            <a:r>
              <a:rPr lang="en" sz="1600"/>
              <a:t>a distributed environment</a:t>
            </a:r>
            <a:endParaRPr sz="1600"/>
          </a:p>
          <a:p>
            <a:pPr indent="-330200" lvl="0" marL="457200" rtl="0" algn="l">
              <a:spcBef>
                <a:spcPts val="8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Due to u</a:t>
            </a:r>
            <a:r>
              <a:rPr lang="en" sz="1600"/>
              <a:t>sage of database-per-microservice, NoSQL databases, message brokers, file storage </a:t>
            </a:r>
            <a:endParaRPr sz="1600"/>
          </a:p>
          <a:p>
            <a:pPr indent="0" lvl="0" marL="45720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600"/>
              <a:t>-&gt; They do not support </a:t>
            </a:r>
            <a:r>
              <a:rPr lang="en" sz="1600">
                <a:solidFill>
                  <a:schemeClr val="lt2"/>
                </a:solidFill>
              </a:rPr>
              <a:t>Two-phase commit (2PC)</a:t>
            </a:r>
            <a:r>
              <a:rPr lang="en" sz="1600"/>
              <a:t> protocol</a:t>
            </a:r>
            <a:endParaRPr sz="1600"/>
          </a:p>
        </p:txBody>
      </p:sp>
      <p:sp>
        <p:nvSpPr>
          <p:cNvPr id="335" name="Google Shape;335;p36"/>
          <p:cNvSpPr txBox="1"/>
          <p:nvPr>
            <p:ph type="title"/>
          </p:nvPr>
        </p:nvSpPr>
        <p:spPr>
          <a:xfrm>
            <a:off x="719988" y="459128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2"/>
                </a:solidFill>
              </a:rPr>
              <a:t>&lt;/ </a:t>
            </a:r>
            <a:r>
              <a:rPr lang="en" sz="2400"/>
              <a:t>Problems with a distributed transaction</a:t>
            </a:r>
            <a:endParaRPr sz="2400"/>
          </a:p>
        </p:txBody>
      </p:sp>
      <p:sp>
        <p:nvSpPr>
          <p:cNvPr id="336" name="Google Shape;336;p36"/>
          <p:cNvSpPr txBox="1"/>
          <p:nvPr/>
        </p:nvSpPr>
        <p:spPr>
          <a:xfrm>
            <a:off x="7721100" y="3868300"/>
            <a:ext cx="7029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rPr>
              <a:t>/&gt;</a:t>
            </a:r>
            <a:endParaRPr sz="3600">
              <a:solidFill>
                <a:schemeClr val="dk1"/>
              </a:solidFill>
            </a:endParaRPr>
          </a:p>
        </p:txBody>
      </p:sp>
      <p:sp>
        <p:nvSpPr>
          <p:cNvPr id="337" name="Google Shape;337;p36"/>
          <p:cNvSpPr txBox="1"/>
          <p:nvPr>
            <p:ph idx="2" type="title"/>
          </p:nvPr>
        </p:nvSpPr>
        <p:spPr>
          <a:xfrm>
            <a:off x="6496200" y="84275"/>
            <a:ext cx="2556000" cy="43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 Context and problems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37"/>
          <p:cNvSpPr txBox="1"/>
          <p:nvPr>
            <p:ph idx="1" type="body"/>
          </p:nvPr>
        </p:nvSpPr>
        <p:spPr>
          <a:xfrm>
            <a:off x="720000" y="1357275"/>
            <a:ext cx="7704000" cy="249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600"/>
              <a:t>Problems with transaction in a distributed environment</a:t>
            </a:r>
            <a:endParaRPr sz="1600"/>
          </a:p>
          <a:p>
            <a:pPr indent="-330200" lvl="0" marL="457200" rtl="0" algn="l">
              <a:spcBef>
                <a:spcPts val="800"/>
              </a:spcBef>
              <a:spcAft>
                <a:spcPts val="1000"/>
              </a:spcAft>
              <a:buSzPts val="1600"/>
              <a:buChar char="●"/>
            </a:pPr>
            <a:r>
              <a:rPr lang="en" sz="1600"/>
              <a:t>Complicated rollback operations</a:t>
            </a:r>
            <a:endParaRPr sz="1600"/>
          </a:p>
        </p:txBody>
      </p:sp>
      <p:sp>
        <p:nvSpPr>
          <p:cNvPr id="343" name="Google Shape;343;p37"/>
          <p:cNvSpPr txBox="1"/>
          <p:nvPr>
            <p:ph type="title"/>
          </p:nvPr>
        </p:nvSpPr>
        <p:spPr>
          <a:xfrm>
            <a:off x="719988" y="459128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2"/>
                </a:solidFill>
              </a:rPr>
              <a:t>&lt;/ </a:t>
            </a:r>
            <a:r>
              <a:rPr lang="en" sz="2400"/>
              <a:t>Problems with a distributed transaction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344" name="Google Shape;344;p37"/>
          <p:cNvSpPr txBox="1"/>
          <p:nvPr/>
        </p:nvSpPr>
        <p:spPr>
          <a:xfrm>
            <a:off x="7721100" y="3868300"/>
            <a:ext cx="7029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rPr>
              <a:t>/&gt;</a:t>
            </a:r>
            <a:endParaRPr sz="3600">
              <a:solidFill>
                <a:schemeClr val="dk1"/>
              </a:solidFill>
            </a:endParaRPr>
          </a:p>
        </p:txBody>
      </p:sp>
      <p:pic>
        <p:nvPicPr>
          <p:cNvPr id="345" name="Google Shape;34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9975" y="2380125"/>
            <a:ext cx="3188925" cy="160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48929" y="2383445"/>
            <a:ext cx="4598400" cy="2642750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37"/>
          <p:cNvSpPr txBox="1"/>
          <p:nvPr>
            <p:ph idx="2" type="title"/>
          </p:nvPr>
        </p:nvSpPr>
        <p:spPr>
          <a:xfrm>
            <a:off x="6496200" y="84275"/>
            <a:ext cx="2556000" cy="43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 Context and problems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38"/>
          <p:cNvSpPr txBox="1"/>
          <p:nvPr>
            <p:ph idx="1" type="body"/>
          </p:nvPr>
        </p:nvSpPr>
        <p:spPr>
          <a:xfrm>
            <a:off x="720000" y="1357275"/>
            <a:ext cx="7704000" cy="249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600"/>
              <a:t>Problems with transaction in a distributed environment</a:t>
            </a:r>
            <a:endParaRPr sz="1600"/>
          </a:p>
          <a:p>
            <a:pPr indent="-330200" lvl="0" marL="457200" rtl="0" algn="l">
              <a:spcBef>
                <a:spcPts val="800"/>
              </a:spcBef>
              <a:spcAft>
                <a:spcPts val="1000"/>
              </a:spcAft>
              <a:buSzPts val="1600"/>
              <a:buChar char="●"/>
            </a:pPr>
            <a:r>
              <a:rPr lang="en" sz="1600"/>
              <a:t>Atomicity, consistency and isolation is a challenge</a:t>
            </a:r>
            <a:endParaRPr sz="1600"/>
          </a:p>
        </p:txBody>
      </p:sp>
      <p:sp>
        <p:nvSpPr>
          <p:cNvPr id="353" name="Google Shape;353;p38"/>
          <p:cNvSpPr txBox="1"/>
          <p:nvPr>
            <p:ph type="title"/>
          </p:nvPr>
        </p:nvSpPr>
        <p:spPr>
          <a:xfrm>
            <a:off x="719988" y="459128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2"/>
                </a:solidFill>
              </a:rPr>
              <a:t>&lt;/ </a:t>
            </a:r>
            <a:r>
              <a:rPr lang="en" sz="2400"/>
              <a:t>Problems with a distributed transaction</a:t>
            </a:r>
            <a:endParaRPr/>
          </a:p>
        </p:txBody>
      </p:sp>
      <p:sp>
        <p:nvSpPr>
          <p:cNvPr id="354" name="Google Shape;354;p38"/>
          <p:cNvSpPr txBox="1"/>
          <p:nvPr/>
        </p:nvSpPr>
        <p:spPr>
          <a:xfrm>
            <a:off x="7721100" y="3868300"/>
            <a:ext cx="7029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rPr>
              <a:t>/&gt;</a:t>
            </a:r>
            <a:endParaRPr sz="3600">
              <a:solidFill>
                <a:schemeClr val="dk1"/>
              </a:solidFill>
            </a:endParaRPr>
          </a:p>
        </p:txBody>
      </p:sp>
      <p:pic>
        <p:nvPicPr>
          <p:cNvPr id="355" name="Google Shape;35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4275" y="2143950"/>
            <a:ext cx="5015451" cy="2821175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38"/>
          <p:cNvSpPr txBox="1"/>
          <p:nvPr>
            <p:ph idx="2" type="title"/>
          </p:nvPr>
        </p:nvSpPr>
        <p:spPr>
          <a:xfrm>
            <a:off x="6496200" y="84275"/>
            <a:ext cx="2556000" cy="43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 Context and problems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39"/>
          <p:cNvSpPr txBox="1"/>
          <p:nvPr>
            <p:ph idx="1" type="body"/>
          </p:nvPr>
        </p:nvSpPr>
        <p:spPr>
          <a:xfrm>
            <a:off x="720000" y="1357275"/>
            <a:ext cx="7704000" cy="249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600"/>
              <a:t>Problems with transaction in a distributed environment</a:t>
            </a:r>
            <a:endParaRPr sz="1600"/>
          </a:p>
          <a:p>
            <a:pPr indent="-330200" lvl="0" marL="457200" rtl="0" algn="l">
              <a:spcBef>
                <a:spcPts val="800"/>
              </a:spcBef>
              <a:spcAft>
                <a:spcPts val="1000"/>
              </a:spcAft>
              <a:buSzPts val="1600"/>
              <a:buChar char="●"/>
            </a:pPr>
            <a:r>
              <a:rPr lang="en" sz="1600"/>
              <a:t>Limitations with synchronicity and availability</a:t>
            </a:r>
            <a:endParaRPr sz="1600"/>
          </a:p>
        </p:txBody>
      </p:sp>
      <p:sp>
        <p:nvSpPr>
          <p:cNvPr id="362" name="Google Shape;362;p39"/>
          <p:cNvSpPr txBox="1"/>
          <p:nvPr>
            <p:ph type="title"/>
          </p:nvPr>
        </p:nvSpPr>
        <p:spPr>
          <a:xfrm>
            <a:off x="719988" y="459128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2"/>
                </a:solidFill>
              </a:rPr>
              <a:t>&lt;/ </a:t>
            </a:r>
            <a:r>
              <a:rPr lang="en" sz="2400"/>
              <a:t>Problems with a distributed transaction</a:t>
            </a:r>
            <a:endParaRPr/>
          </a:p>
        </p:txBody>
      </p:sp>
      <p:sp>
        <p:nvSpPr>
          <p:cNvPr id="363" name="Google Shape;363;p39"/>
          <p:cNvSpPr txBox="1"/>
          <p:nvPr/>
        </p:nvSpPr>
        <p:spPr>
          <a:xfrm>
            <a:off x="7721100" y="3868300"/>
            <a:ext cx="7029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rPr>
              <a:t>/&gt;</a:t>
            </a:r>
            <a:endParaRPr sz="3600">
              <a:solidFill>
                <a:schemeClr val="dk1"/>
              </a:solidFill>
            </a:endParaRPr>
          </a:p>
        </p:txBody>
      </p:sp>
      <p:pic>
        <p:nvPicPr>
          <p:cNvPr id="364" name="Google Shape;36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2113" y="2181425"/>
            <a:ext cx="5199774" cy="2804525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p39"/>
          <p:cNvSpPr txBox="1"/>
          <p:nvPr>
            <p:ph idx="2" type="title"/>
          </p:nvPr>
        </p:nvSpPr>
        <p:spPr>
          <a:xfrm>
            <a:off x="6496200" y="84275"/>
            <a:ext cx="2556000" cy="43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 Context and problems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0" name="Google Shape;370;p40"/>
          <p:cNvGrpSpPr/>
          <p:nvPr/>
        </p:nvGrpSpPr>
        <p:grpSpPr>
          <a:xfrm>
            <a:off x="772525" y="726625"/>
            <a:ext cx="6578100" cy="3438300"/>
            <a:chOff x="772525" y="726625"/>
            <a:chExt cx="6578100" cy="3438300"/>
          </a:xfrm>
        </p:grpSpPr>
        <p:sp>
          <p:nvSpPr>
            <p:cNvPr id="371" name="Google Shape;371;p40"/>
            <p:cNvSpPr/>
            <p:nvPr/>
          </p:nvSpPr>
          <p:spPr>
            <a:xfrm>
              <a:off x="772525" y="726625"/>
              <a:ext cx="6578100" cy="34383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40"/>
            <p:cNvSpPr/>
            <p:nvPr/>
          </p:nvSpPr>
          <p:spPr>
            <a:xfrm>
              <a:off x="772525" y="726625"/>
              <a:ext cx="6578100" cy="2553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3" name="Google Shape;373;p40"/>
          <p:cNvGrpSpPr/>
          <p:nvPr/>
        </p:nvGrpSpPr>
        <p:grpSpPr>
          <a:xfrm>
            <a:off x="3993600" y="3441475"/>
            <a:ext cx="2119748" cy="1127400"/>
            <a:chOff x="4924170" y="3441525"/>
            <a:chExt cx="3447305" cy="1127400"/>
          </a:xfrm>
        </p:grpSpPr>
        <p:sp>
          <p:nvSpPr>
            <p:cNvPr id="374" name="Google Shape;374;p40"/>
            <p:cNvSpPr/>
            <p:nvPr/>
          </p:nvSpPr>
          <p:spPr>
            <a:xfrm>
              <a:off x="4924170" y="3441525"/>
              <a:ext cx="3447300" cy="11274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40"/>
            <p:cNvSpPr/>
            <p:nvPr/>
          </p:nvSpPr>
          <p:spPr>
            <a:xfrm>
              <a:off x="4924175" y="3441525"/>
              <a:ext cx="3447300" cy="2553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6" name="Google Shape;376;p40"/>
          <p:cNvGrpSpPr/>
          <p:nvPr/>
        </p:nvGrpSpPr>
        <p:grpSpPr>
          <a:xfrm>
            <a:off x="5422275" y="1302375"/>
            <a:ext cx="2560700" cy="1952840"/>
            <a:chOff x="-227375" y="1029588"/>
            <a:chExt cx="4718446" cy="4667400"/>
          </a:xfrm>
        </p:grpSpPr>
        <p:sp>
          <p:nvSpPr>
            <p:cNvPr id="377" name="Google Shape;377;p40"/>
            <p:cNvSpPr/>
            <p:nvPr/>
          </p:nvSpPr>
          <p:spPr>
            <a:xfrm>
              <a:off x="-227375" y="1029588"/>
              <a:ext cx="4718400" cy="46674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40"/>
            <p:cNvSpPr/>
            <p:nvPr/>
          </p:nvSpPr>
          <p:spPr>
            <a:xfrm>
              <a:off x="-227329" y="1029588"/>
              <a:ext cx="4718400" cy="6102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9" name="Google Shape;379;p40"/>
          <p:cNvSpPr txBox="1"/>
          <p:nvPr>
            <p:ph type="title"/>
          </p:nvPr>
        </p:nvSpPr>
        <p:spPr>
          <a:xfrm>
            <a:off x="1045150" y="1866000"/>
            <a:ext cx="3943500" cy="82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Saga - The solution</a:t>
            </a:r>
            <a:endParaRPr/>
          </a:p>
        </p:txBody>
      </p:sp>
      <p:sp>
        <p:nvSpPr>
          <p:cNvPr id="380" name="Google Shape;380;p40"/>
          <p:cNvSpPr txBox="1"/>
          <p:nvPr>
            <p:ph idx="2" type="title"/>
          </p:nvPr>
        </p:nvSpPr>
        <p:spPr>
          <a:xfrm>
            <a:off x="5590076" y="1551675"/>
            <a:ext cx="2225100" cy="151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81" name="Google Shape;381;p40"/>
          <p:cNvSpPr txBox="1"/>
          <p:nvPr/>
        </p:nvSpPr>
        <p:spPr>
          <a:xfrm>
            <a:off x="841925" y="1094475"/>
            <a:ext cx="1077300" cy="5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rPr>
              <a:t>&lt;/&gt;</a:t>
            </a:r>
            <a:endParaRPr sz="3600">
              <a:solidFill>
                <a:schemeClr val="lt2"/>
              </a:solidFill>
            </a:endParaRPr>
          </a:p>
        </p:txBody>
      </p:sp>
      <p:sp>
        <p:nvSpPr>
          <p:cNvPr id="382" name="Google Shape;382;p40"/>
          <p:cNvSpPr txBox="1"/>
          <p:nvPr/>
        </p:nvSpPr>
        <p:spPr>
          <a:xfrm>
            <a:off x="4445082" y="3760875"/>
            <a:ext cx="1216800" cy="74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accent2"/>
                </a:solidFill>
              </a:rPr>
              <a:t>}</a:t>
            </a:r>
            <a:r>
              <a:rPr lang="en" sz="3600">
                <a:solidFill>
                  <a:schemeClr val="dk1"/>
                </a:solidFill>
              </a:rPr>
              <a:t> /&gt; </a:t>
            </a:r>
            <a:r>
              <a:rPr lang="en" sz="3600">
                <a:solidFill>
                  <a:schemeClr val="accent1"/>
                </a:solidFill>
              </a:rPr>
              <a:t>[</a:t>
            </a:r>
            <a:endParaRPr sz="360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41"/>
          <p:cNvSpPr txBox="1"/>
          <p:nvPr>
            <p:ph idx="1" type="body"/>
          </p:nvPr>
        </p:nvSpPr>
        <p:spPr>
          <a:xfrm>
            <a:off x="720000" y="1357275"/>
            <a:ext cx="7704000" cy="249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8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A transaction management strategy involving with multiple local transactions</a:t>
            </a:r>
            <a:endParaRPr sz="1600"/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A local transaction is performed by a saga participant</a:t>
            </a:r>
            <a:endParaRPr sz="1600"/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Each local transaction performs its transaction, then publishes events to trigger the next transaction</a:t>
            </a:r>
            <a:endParaRPr sz="1600"/>
          </a:p>
          <a:p>
            <a:pPr indent="-330200" lvl="0" marL="457200" rtl="0" algn="l">
              <a:spcBef>
                <a:spcPts val="1000"/>
              </a:spcBef>
              <a:spcAft>
                <a:spcPts val="1000"/>
              </a:spcAft>
              <a:buSzPts val="1600"/>
              <a:buChar char="●"/>
            </a:pPr>
            <a:r>
              <a:rPr lang="en" sz="1600"/>
              <a:t>If local transaction fails, the saga will execute a series of compensating transactions that reverse/compensate the changes made before</a:t>
            </a:r>
            <a:endParaRPr sz="1600"/>
          </a:p>
        </p:txBody>
      </p:sp>
      <p:sp>
        <p:nvSpPr>
          <p:cNvPr id="388" name="Google Shape;388;p41"/>
          <p:cNvSpPr txBox="1"/>
          <p:nvPr>
            <p:ph type="title"/>
          </p:nvPr>
        </p:nvSpPr>
        <p:spPr>
          <a:xfrm>
            <a:off x="719988" y="459128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2"/>
                </a:solidFill>
              </a:rPr>
              <a:t>&lt;/ </a:t>
            </a:r>
            <a:r>
              <a:rPr lang="en" sz="2400"/>
              <a:t>What is Saga pattern?</a:t>
            </a:r>
            <a:endParaRPr sz="2400"/>
          </a:p>
        </p:txBody>
      </p:sp>
      <p:sp>
        <p:nvSpPr>
          <p:cNvPr id="389" name="Google Shape;389;p41"/>
          <p:cNvSpPr txBox="1"/>
          <p:nvPr/>
        </p:nvSpPr>
        <p:spPr>
          <a:xfrm>
            <a:off x="7721100" y="3868300"/>
            <a:ext cx="7029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rPr>
              <a:t>/&gt;</a:t>
            </a:r>
            <a:endParaRPr sz="3600">
              <a:solidFill>
                <a:schemeClr val="dk1"/>
              </a:solidFill>
            </a:endParaRPr>
          </a:p>
        </p:txBody>
      </p:sp>
      <p:sp>
        <p:nvSpPr>
          <p:cNvPr id="390" name="Google Shape;390;p41"/>
          <p:cNvSpPr txBox="1"/>
          <p:nvPr>
            <p:ph idx="2" type="title"/>
          </p:nvPr>
        </p:nvSpPr>
        <p:spPr>
          <a:xfrm>
            <a:off x="6731100" y="84275"/>
            <a:ext cx="2321100" cy="43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 Saga - The solution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42"/>
          <p:cNvSpPr txBox="1"/>
          <p:nvPr>
            <p:ph idx="1" type="body"/>
          </p:nvPr>
        </p:nvSpPr>
        <p:spPr>
          <a:xfrm>
            <a:off x="720000" y="1357275"/>
            <a:ext cx="7704000" cy="249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100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396" name="Google Shape;396;p42"/>
          <p:cNvSpPr txBox="1"/>
          <p:nvPr>
            <p:ph type="title"/>
          </p:nvPr>
        </p:nvSpPr>
        <p:spPr>
          <a:xfrm>
            <a:off x="719988" y="459128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2"/>
                </a:solidFill>
              </a:rPr>
              <a:t>&lt;/ </a:t>
            </a:r>
            <a:r>
              <a:rPr lang="en" sz="2400"/>
              <a:t>What is Saga pattern?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397" name="Google Shape;397;p42"/>
          <p:cNvSpPr txBox="1"/>
          <p:nvPr/>
        </p:nvSpPr>
        <p:spPr>
          <a:xfrm>
            <a:off x="7721100" y="3868300"/>
            <a:ext cx="7029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rPr>
              <a:t>/&gt;</a:t>
            </a:r>
            <a:endParaRPr sz="3600">
              <a:solidFill>
                <a:schemeClr val="dk1"/>
              </a:solidFill>
            </a:endParaRPr>
          </a:p>
        </p:txBody>
      </p:sp>
      <p:pic>
        <p:nvPicPr>
          <p:cNvPr id="398" name="Google Shape;398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2725" y="1147225"/>
            <a:ext cx="7094926" cy="3076700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p42"/>
          <p:cNvSpPr txBox="1"/>
          <p:nvPr>
            <p:ph idx="2" type="title"/>
          </p:nvPr>
        </p:nvSpPr>
        <p:spPr>
          <a:xfrm>
            <a:off x="6731100" y="84275"/>
            <a:ext cx="2321100" cy="43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 Saga - The solution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43"/>
          <p:cNvSpPr txBox="1"/>
          <p:nvPr>
            <p:ph idx="1" type="body"/>
          </p:nvPr>
        </p:nvSpPr>
        <p:spPr>
          <a:xfrm>
            <a:off x="720000" y="1357275"/>
            <a:ext cx="7704000" cy="249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8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Saga participants</a:t>
            </a:r>
            <a:endParaRPr sz="1600"/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Compensable </a:t>
            </a:r>
            <a:r>
              <a:rPr lang="en" sz="1600"/>
              <a:t>&amp; compensating </a:t>
            </a:r>
            <a:r>
              <a:rPr lang="en" sz="1600"/>
              <a:t>transactions</a:t>
            </a:r>
            <a:endParaRPr sz="1600"/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Pivot transaction</a:t>
            </a:r>
            <a:endParaRPr sz="1600"/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Retryable transactions</a:t>
            </a:r>
            <a:endParaRPr sz="1600"/>
          </a:p>
          <a:p>
            <a:pPr indent="-330200" lvl="0" marL="457200" rtl="0" algn="l">
              <a:spcBef>
                <a:spcPts val="1000"/>
              </a:spcBef>
              <a:spcAft>
                <a:spcPts val="1000"/>
              </a:spcAft>
              <a:buSzPts val="1600"/>
              <a:buChar char="●"/>
            </a:pPr>
            <a:r>
              <a:rPr lang="en" sz="1600"/>
              <a:t>Transaction key</a:t>
            </a:r>
            <a:endParaRPr sz="1600"/>
          </a:p>
        </p:txBody>
      </p:sp>
      <p:sp>
        <p:nvSpPr>
          <p:cNvPr id="405" name="Google Shape;405;p43"/>
          <p:cNvSpPr txBox="1"/>
          <p:nvPr>
            <p:ph type="title"/>
          </p:nvPr>
        </p:nvSpPr>
        <p:spPr>
          <a:xfrm>
            <a:off x="719988" y="459128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2"/>
                </a:solidFill>
              </a:rPr>
              <a:t>&lt;/ </a:t>
            </a:r>
            <a:r>
              <a:rPr lang="en" sz="2400"/>
              <a:t>Saga pattern - Concepts</a:t>
            </a:r>
            <a:endParaRPr sz="2400"/>
          </a:p>
        </p:txBody>
      </p:sp>
      <p:sp>
        <p:nvSpPr>
          <p:cNvPr id="406" name="Google Shape;406;p43"/>
          <p:cNvSpPr txBox="1"/>
          <p:nvPr/>
        </p:nvSpPr>
        <p:spPr>
          <a:xfrm>
            <a:off x="7721100" y="3868300"/>
            <a:ext cx="7029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rPr>
              <a:t>/&gt;</a:t>
            </a:r>
            <a:endParaRPr sz="3600">
              <a:solidFill>
                <a:schemeClr val="dk1"/>
              </a:solidFill>
            </a:endParaRPr>
          </a:p>
        </p:txBody>
      </p:sp>
      <p:sp>
        <p:nvSpPr>
          <p:cNvPr id="407" name="Google Shape;407;p43"/>
          <p:cNvSpPr txBox="1"/>
          <p:nvPr>
            <p:ph idx="2" type="title"/>
          </p:nvPr>
        </p:nvSpPr>
        <p:spPr>
          <a:xfrm>
            <a:off x="6731100" y="84275"/>
            <a:ext cx="2321100" cy="43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 Saga - The solution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6"/>
          <p:cNvSpPr txBox="1"/>
          <p:nvPr>
            <p:ph type="ctrTitle"/>
          </p:nvPr>
        </p:nvSpPr>
        <p:spPr>
          <a:xfrm>
            <a:off x="1114016" y="1456279"/>
            <a:ext cx="3065100" cy="40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Context &amp; problems</a:t>
            </a:r>
            <a:endParaRPr sz="1800"/>
          </a:p>
        </p:txBody>
      </p:sp>
      <p:sp>
        <p:nvSpPr>
          <p:cNvPr id="224" name="Google Shape;224;p26"/>
          <p:cNvSpPr txBox="1"/>
          <p:nvPr>
            <p:ph idx="2" type="title"/>
          </p:nvPr>
        </p:nvSpPr>
        <p:spPr>
          <a:xfrm>
            <a:off x="1113997" y="922290"/>
            <a:ext cx="1298700" cy="61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{01</a:t>
            </a:r>
            <a:r>
              <a:rPr lang="en" sz="2000">
                <a:solidFill>
                  <a:schemeClr val="accent2"/>
                </a:solidFill>
              </a:rPr>
              <a:t>}</a:t>
            </a:r>
            <a:endParaRPr sz="2000">
              <a:solidFill>
                <a:schemeClr val="accent2"/>
              </a:solidFill>
            </a:endParaRPr>
          </a:p>
        </p:txBody>
      </p:sp>
      <p:sp>
        <p:nvSpPr>
          <p:cNvPr id="225" name="Google Shape;225;p26"/>
          <p:cNvSpPr txBox="1"/>
          <p:nvPr>
            <p:ph idx="3" type="ctrTitle"/>
          </p:nvPr>
        </p:nvSpPr>
        <p:spPr>
          <a:xfrm>
            <a:off x="1114008" y="2316979"/>
            <a:ext cx="3065100" cy="40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Saga - </a:t>
            </a:r>
            <a:r>
              <a:rPr lang="en" sz="1800"/>
              <a:t>T</a:t>
            </a:r>
            <a:r>
              <a:rPr lang="en" sz="1800"/>
              <a:t>he solution</a:t>
            </a:r>
            <a:endParaRPr sz="1800"/>
          </a:p>
        </p:txBody>
      </p:sp>
      <p:sp>
        <p:nvSpPr>
          <p:cNvPr id="226" name="Google Shape;226;p26"/>
          <p:cNvSpPr txBox="1"/>
          <p:nvPr>
            <p:ph idx="4" type="title"/>
          </p:nvPr>
        </p:nvSpPr>
        <p:spPr>
          <a:xfrm>
            <a:off x="1113997" y="1784188"/>
            <a:ext cx="1298700" cy="61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{</a:t>
            </a:r>
            <a:r>
              <a:rPr lang="en" sz="2000"/>
              <a:t>02</a:t>
            </a:r>
            <a:r>
              <a:rPr lang="en" sz="2000"/>
              <a:t>}</a:t>
            </a:r>
            <a:endParaRPr sz="2000"/>
          </a:p>
        </p:txBody>
      </p:sp>
      <p:sp>
        <p:nvSpPr>
          <p:cNvPr id="227" name="Google Shape;227;p26"/>
          <p:cNvSpPr txBox="1"/>
          <p:nvPr>
            <p:ph idx="5" type="ctrTitle"/>
          </p:nvPr>
        </p:nvSpPr>
        <p:spPr>
          <a:xfrm>
            <a:off x="1114107" y="3180526"/>
            <a:ext cx="3065100" cy="40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Techniques in Saga</a:t>
            </a:r>
            <a:endParaRPr sz="1800"/>
          </a:p>
        </p:txBody>
      </p:sp>
      <p:sp>
        <p:nvSpPr>
          <p:cNvPr id="228" name="Google Shape;228;p26"/>
          <p:cNvSpPr txBox="1"/>
          <p:nvPr>
            <p:ph idx="6" type="title"/>
          </p:nvPr>
        </p:nvSpPr>
        <p:spPr>
          <a:xfrm>
            <a:off x="1113998" y="2646090"/>
            <a:ext cx="1298700" cy="6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{03}</a:t>
            </a:r>
            <a:endParaRPr sz="2000">
              <a:solidFill>
                <a:schemeClr val="accent2"/>
              </a:solidFill>
            </a:endParaRPr>
          </a:p>
        </p:txBody>
      </p:sp>
      <p:sp>
        <p:nvSpPr>
          <p:cNvPr id="229" name="Google Shape;229;p26"/>
          <p:cNvSpPr txBox="1"/>
          <p:nvPr>
            <p:ph idx="7" type="title"/>
          </p:nvPr>
        </p:nvSpPr>
        <p:spPr>
          <a:xfrm>
            <a:off x="4965997" y="922890"/>
            <a:ext cx="1298700" cy="6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{05}</a:t>
            </a:r>
            <a:endParaRPr sz="2000">
              <a:solidFill>
                <a:schemeClr val="accent2"/>
              </a:solidFill>
            </a:endParaRPr>
          </a:p>
        </p:txBody>
      </p:sp>
      <p:sp>
        <p:nvSpPr>
          <p:cNvPr id="230" name="Google Shape;230;p26"/>
          <p:cNvSpPr txBox="1"/>
          <p:nvPr>
            <p:ph idx="8" type="ctrTitle"/>
          </p:nvPr>
        </p:nvSpPr>
        <p:spPr>
          <a:xfrm>
            <a:off x="4966007" y="1456290"/>
            <a:ext cx="3065100" cy="40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Saga - Orchestrator</a:t>
            </a:r>
            <a:endParaRPr sz="1800"/>
          </a:p>
        </p:txBody>
      </p:sp>
      <p:sp>
        <p:nvSpPr>
          <p:cNvPr id="231" name="Google Shape;231;p26"/>
          <p:cNvSpPr txBox="1"/>
          <p:nvPr>
            <p:ph idx="9" type="title"/>
          </p:nvPr>
        </p:nvSpPr>
        <p:spPr>
          <a:xfrm>
            <a:off x="719988" y="459128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&lt;/ </a:t>
            </a:r>
            <a:r>
              <a:rPr lang="en"/>
              <a:t>Table of contents</a:t>
            </a:r>
            <a:endParaRPr/>
          </a:p>
        </p:txBody>
      </p:sp>
      <p:sp>
        <p:nvSpPr>
          <p:cNvPr id="232" name="Google Shape;232;p26"/>
          <p:cNvSpPr txBox="1"/>
          <p:nvPr>
            <p:ph idx="13" type="ctrTitle"/>
          </p:nvPr>
        </p:nvSpPr>
        <p:spPr>
          <a:xfrm>
            <a:off x="4966007" y="2316979"/>
            <a:ext cx="3065100" cy="40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Issues &amp; considerations</a:t>
            </a:r>
            <a:endParaRPr sz="1800"/>
          </a:p>
        </p:txBody>
      </p:sp>
      <p:sp>
        <p:nvSpPr>
          <p:cNvPr id="233" name="Google Shape;233;p26"/>
          <p:cNvSpPr txBox="1"/>
          <p:nvPr>
            <p:ph idx="14" type="title"/>
          </p:nvPr>
        </p:nvSpPr>
        <p:spPr>
          <a:xfrm>
            <a:off x="4965997" y="1784188"/>
            <a:ext cx="1298700" cy="6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2"/>
                </a:solidFill>
              </a:rPr>
              <a:t>{</a:t>
            </a:r>
            <a:r>
              <a:rPr lang="en" sz="2000"/>
              <a:t>06}</a:t>
            </a:r>
            <a:endParaRPr sz="2000">
              <a:solidFill>
                <a:schemeClr val="accent2"/>
              </a:solidFill>
            </a:endParaRPr>
          </a:p>
        </p:txBody>
      </p:sp>
      <p:sp>
        <p:nvSpPr>
          <p:cNvPr id="234" name="Google Shape;234;p26"/>
          <p:cNvSpPr txBox="1"/>
          <p:nvPr>
            <p:ph idx="15" type="title"/>
          </p:nvPr>
        </p:nvSpPr>
        <p:spPr>
          <a:xfrm>
            <a:off x="4965997" y="2646090"/>
            <a:ext cx="1298700" cy="6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{07}</a:t>
            </a:r>
            <a:endParaRPr sz="2000">
              <a:solidFill>
                <a:schemeClr val="accent2"/>
              </a:solidFill>
            </a:endParaRPr>
          </a:p>
        </p:txBody>
      </p:sp>
      <p:sp>
        <p:nvSpPr>
          <p:cNvPr id="235" name="Google Shape;235;p26"/>
          <p:cNvSpPr txBox="1"/>
          <p:nvPr>
            <p:ph idx="16" type="ctrTitle"/>
          </p:nvPr>
        </p:nvSpPr>
        <p:spPr>
          <a:xfrm>
            <a:off x="4965999" y="3180515"/>
            <a:ext cx="3458100" cy="40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Practical usage</a:t>
            </a:r>
            <a:endParaRPr sz="1800"/>
          </a:p>
        </p:txBody>
      </p:sp>
      <p:sp>
        <p:nvSpPr>
          <p:cNvPr id="236" name="Google Shape;236;p26"/>
          <p:cNvSpPr txBox="1"/>
          <p:nvPr>
            <p:ph idx="5" type="ctrTitle"/>
          </p:nvPr>
        </p:nvSpPr>
        <p:spPr>
          <a:xfrm>
            <a:off x="1114207" y="4041226"/>
            <a:ext cx="3065100" cy="40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Saga - Choreography</a:t>
            </a:r>
            <a:endParaRPr sz="1800"/>
          </a:p>
        </p:txBody>
      </p:sp>
      <p:sp>
        <p:nvSpPr>
          <p:cNvPr id="237" name="Google Shape;237;p26"/>
          <p:cNvSpPr txBox="1"/>
          <p:nvPr>
            <p:ph idx="6" type="title"/>
          </p:nvPr>
        </p:nvSpPr>
        <p:spPr>
          <a:xfrm>
            <a:off x="1114098" y="3506790"/>
            <a:ext cx="1298700" cy="6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{04}</a:t>
            </a:r>
            <a:endParaRPr sz="2000">
              <a:solidFill>
                <a:schemeClr val="accent2"/>
              </a:solidFill>
            </a:endParaRPr>
          </a:p>
        </p:txBody>
      </p:sp>
      <p:sp>
        <p:nvSpPr>
          <p:cNvPr id="238" name="Google Shape;238;p26"/>
          <p:cNvSpPr txBox="1"/>
          <p:nvPr>
            <p:ph idx="15" type="title"/>
          </p:nvPr>
        </p:nvSpPr>
        <p:spPr>
          <a:xfrm>
            <a:off x="4966097" y="3506790"/>
            <a:ext cx="1298700" cy="6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{08}</a:t>
            </a:r>
            <a:endParaRPr sz="2000">
              <a:solidFill>
                <a:schemeClr val="accent2"/>
              </a:solidFill>
            </a:endParaRPr>
          </a:p>
        </p:txBody>
      </p:sp>
      <p:sp>
        <p:nvSpPr>
          <p:cNvPr id="239" name="Google Shape;239;p26"/>
          <p:cNvSpPr txBox="1"/>
          <p:nvPr>
            <p:ph idx="16" type="ctrTitle"/>
          </p:nvPr>
        </p:nvSpPr>
        <p:spPr>
          <a:xfrm>
            <a:off x="4966099" y="4041215"/>
            <a:ext cx="3458100" cy="40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Discussion &amp; QnA</a:t>
            </a:r>
            <a:endParaRPr sz="18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44"/>
          <p:cNvSpPr txBox="1"/>
          <p:nvPr>
            <p:ph idx="1" type="body"/>
          </p:nvPr>
        </p:nvSpPr>
        <p:spPr>
          <a:xfrm>
            <a:off x="720000" y="1357275"/>
            <a:ext cx="7704000" cy="249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1000"/>
              </a:spcAft>
              <a:buNone/>
            </a:pPr>
            <a:r>
              <a:rPr lang="en" sz="1600"/>
              <a:t>Services/software components that are responsible for one or more local transactions in the whole saga transaction</a:t>
            </a:r>
            <a:endParaRPr sz="1600"/>
          </a:p>
        </p:txBody>
      </p:sp>
      <p:sp>
        <p:nvSpPr>
          <p:cNvPr id="413" name="Google Shape;413;p44"/>
          <p:cNvSpPr txBox="1"/>
          <p:nvPr>
            <p:ph type="title"/>
          </p:nvPr>
        </p:nvSpPr>
        <p:spPr>
          <a:xfrm>
            <a:off x="719988" y="459128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2"/>
                </a:solidFill>
              </a:rPr>
              <a:t>&lt;/ </a:t>
            </a:r>
            <a:r>
              <a:rPr lang="en" sz="2400"/>
              <a:t>Saga participants</a:t>
            </a:r>
            <a:endParaRPr sz="2400"/>
          </a:p>
        </p:txBody>
      </p:sp>
      <p:sp>
        <p:nvSpPr>
          <p:cNvPr id="414" name="Google Shape;414;p44"/>
          <p:cNvSpPr txBox="1"/>
          <p:nvPr/>
        </p:nvSpPr>
        <p:spPr>
          <a:xfrm>
            <a:off x="7721100" y="3868300"/>
            <a:ext cx="7029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rPr>
              <a:t>/&gt;</a:t>
            </a:r>
            <a:endParaRPr sz="3600">
              <a:solidFill>
                <a:schemeClr val="dk1"/>
              </a:solidFill>
            </a:endParaRPr>
          </a:p>
        </p:txBody>
      </p:sp>
      <p:sp>
        <p:nvSpPr>
          <p:cNvPr id="415" name="Google Shape;415;p44"/>
          <p:cNvSpPr txBox="1"/>
          <p:nvPr>
            <p:ph idx="2" type="title"/>
          </p:nvPr>
        </p:nvSpPr>
        <p:spPr>
          <a:xfrm>
            <a:off x="6731100" y="84275"/>
            <a:ext cx="2321100" cy="43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 Saga - The solution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45"/>
          <p:cNvSpPr txBox="1"/>
          <p:nvPr>
            <p:ph idx="1" type="body"/>
          </p:nvPr>
        </p:nvSpPr>
        <p:spPr>
          <a:xfrm>
            <a:off x="720000" y="1357275"/>
            <a:ext cx="7704000" cy="249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800"/>
              </a:spcBef>
              <a:spcAft>
                <a:spcPts val="0"/>
              </a:spcAft>
              <a:buSzPts val="1600"/>
              <a:buChar char="●"/>
            </a:pPr>
            <a:r>
              <a:rPr lang="en" sz="1600">
                <a:solidFill>
                  <a:schemeClr val="lt2"/>
                </a:solidFill>
              </a:rPr>
              <a:t>Compensable transactions </a:t>
            </a:r>
            <a:r>
              <a:rPr lang="en" sz="1600"/>
              <a:t>can potentially be undo by executing another transaction with the opposite effect</a:t>
            </a:r>
            <a:endParaRPr sz="1600"/>
          </a:p>
          <a:p>
            <a:pPr indent="-330200" lvl="0" marL="457200" rtl="0" algn="l">
              <a:spcBef>
                <a:spcPts val="1000"/>
              </a:spcBef>
              <a:spcAft>
                <a:spcPts val="1000"/>
              </a:spcAft>
              <a:buSzPts val="1600"/>
              <a:buChar char="●"/>
            </a:pPr>
            <a:r>
              <a:rPr lang="en" sz="1600">
                <a:solidFill>
                  <a:schemeClr val="lt2"/>
                </a:solidFill>
              </a:rPr>
              <a:t>Compensating transactions </a:t>
            </a:r>
            <a:r>
              <a:rPr lang="en" sz="1600"/>
              <a:t>reverse/compensate the changes made before by the compensable transactions</a:t>
            </a:r>
            <a:endParaRPr sz="1600"/>
          </a:p>
        </p:txBody>
      </p:sp>
      <p:sp>
        <p:nvSpPr>
          <p:cNvPr id="421" name="Google Shape;421;p45"/>
          <p:cNvSpPr txBox="1"/>
          <p:nvPr>
            <p:ph type="title"/>
          </p:nvPr>
        </p:nvSpPr>
        <p:spPr>
          <a:xfrm>
            <a:off x="719988" y="459128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2"/>
                </a:solidFill>
              </a:rPr>
              <a:t>&lt;/ </a:t>
            </a:r>
            <a:r>
              <a:rPr lang="en" sz="2400"/>
              <a:t>Compensable, compensating transactions</a:t>
            </a:r>
            <a:endParaRPr sz="2400"/>
          </a:p>
        </p:txBody>
      </p:sp>
      <p:sp>
        <p:nvSpPr>
          <p:cNvPr id="422" name="Google Shape;422;p45"/>
          <p:cNvSpPr txBox="1"/>
          <p:nvPr/>
        </p:nvSpPr>
        <p:spPr>
          <a:xfrm>
            <a:off x="7721100" y="3868300"/>
            <a:ext cx="7029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rPr>
              <a:t>/&gt;</a:t>
            </a:r>
            <a:endParaRPr sz="3600">
              <a:solidFill>
                <a:schemeClr val="dk1"/>
              </a:solidFill>
            </a:endParaRPr>
          </a:p>
        </p:txBody>
      </p:sp>
      <p:sp>
        <p:nvSpPr>
          <p:cNvPr id="423" name="Google Shape;423;p45"/>
          <p:cNvSpPr txBox="1"/>
          <p:nvPr>
            <p:ph idx="2" type="title"/>
          </p:nvPr>
        </p:nvSpPr>
        <p:spPr>
          <a:xfrm>
            <a:off x="6731100" y="84275"/>
            <a:ext cx="2321100" cy="43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 Saga - The solution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46"/>
          <p:cNvSpPr txBox="1"/>
          <p:nvPr>
            <p:ph idx="1" type="body"/>
          </p:nvPr>
        </p:nvSpPr>
        <p:spPr>
          <a:xfrm>
            <a:off x="720000" y="1357275"/>
            <a:ext cx="7704000" cy="249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8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The go/no-go (all or nothing) point in a saga </a:t>
            </a:r>
            <a:endParaRPr sz="1600"/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If the pivot transaction commits, the saga runs the remaining transactions until done</a:t>
            </a:r>
            <a:endParaRPr sz="1600"/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We can tell the saga is successful if a pivot transaction commits</a:t>
            </a:r>
            <a:endParaRPr sz="1600"/>
          </a:p>
          <a:p>
            <a:pPr indent="-330200" lvl="0" marL="457200" rtl="0" algn="l">
              <a:spcBef>
                <a:spcPts val="1000"/>
              </a:spcBef>
              <a:spcAft>
                <a:spcPts val="1000"/>
              </a:spcAft>
              <a:buSzPts val="1600"/>
              <a:buChar char="●"/>
            </a:pPr>
            <a:r>
              <a:rPr lang="en" sz="1600"/>
              <a:t>A pivot transaction can be neither compensable nor retryable, or it can be the last compensable transaction or the first retryable transaction in the saga</a:t>
            </a:r>
            <a:endParaRPr sz="1600"/>
          </a:p>
        </p:txBody>
      </p:sp>
      <p:sp>
        <p:nvSpPr>
          <p:cNvPr id="429" name="Google Shape;429;p46"/>
          <p:cNvSpPr txBox="1"/>
          <p:nvPr>
            <p:ph type="title"/>
          </p:nvPr>
        </p:nvSpPr>
        <p:spPr>
          <a:xfrm>
            <a:off x="719988" y="459128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2"/>
                </a:solidFill>
              </a:rPr>
              <a:t>&lt;/ </a:t>
            </a:r>
            <a:r>
              <a:rPr lang="en" sz="2400"/>
              <a:t>Pivot transaction</a:t>
            </a:r>
            <a:endParaRPr sz="2400"/>
          </a:p>
        </p:txBody>
      </p:sp>
      <p:sp>
        <p:nvSpPr>
          <p:cNvPr id="430" name="Google Shape;430;p46"/>
          <p:cNvSpPr txBox="1"/>
          <p:nvPr/>
        </p:nvSpPr>
        <p:spPr>
          <a:xfrm>
            <a:off x="7721100" y="3868300"/>
            <a:ext cx="7029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rPr>
              <a:t>/&gt;</a:t>
            </a:r>
            <a:endParaRPr sz="3600">
              <a:solidFill>
                <a:schemeClr val="dk1"/>
              </a:solidFill>
            </a:endParaRPr>
          </a:p>
        </p:txBody>
      </p:sp>
      <p:sp>
        <p:nvSpPr>
          <p:cNvPr id="431" name="Google Shape;431;p46"/>
          <p:cNvSpPr txBox="1"/>
          <p:nvPr>
            <p:ph idx="2" type="title"/>
          </p:nvPr>
        </p:nvSpPr>
        <p:spPr>
          <a:xfrm>
            <a:off x="6731100" y="84275"/>
            <a:ext cx="2321100" cy="43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 Saga - The solution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47"/>
          <p:cNvSpPr txBox="1"/>
          <p:nvPr>
            <p:ph idx="1" type="body"/>
          </p:nvPr>
        </p:nvSpPr>
        <p:spPr>
          <a:xfrm>
            <a:off x="720000" y="1204875"/>
            <a:ext cx="7704000" cy="249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8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Follow pivot transaction and are guaranteed to succeed</a:t>
            </a:r>
            <a:endParaRPr sz="1600"/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For example, in ordering application</a:t>
            </a:r>
            <a:endParaRPr sz="1600"/>
          </a:p>
          <a:p>
            <a:pPr indent="-330200" lvl="1" marL="9144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en" sz="1600"/>
              <a:t>Create order </a:t>
            </a:r>
            <a:endParaRPr sz="1600"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-&gt; </a:t>
            </a:r>
            <a:r>
              <a:rPr lang="en" sz="1600">
                <a:solidFill>
                  <a:schemeClr val="lt2"/>
                </a:solidFill>
              </a:rPr>
              <a:t>Compensating transaction</a:t>
            </a:r>
            <a:r>
              <a:rPr lang="en" sz="1600"/>
              <a:t> will be Cancel order</a:t>
            </a:r>
            <a:endParaRPr sz="1600"/>
          </a:p>
          <a:p>
            <a:pPr indent="-330200" lvl="1" marL="9144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en" sz="1600"/>
              <a:t>Process payment</a:t>
            </a:r>
            <a:endParaRPr sz="1600"/>
          </a:p>
          <a:p>
            <a:pPr indent="-330200" lvl="1" marL="9144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en" sz="1600"/>
              <a:t>Update inventory</a:t>
            </a:r>
            <a:endParaRPr sz="1600"/>
          </a:p>
          <a:p>
            <a:pPr indent="-330200" lvl="1" marL="9144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en" sz="1600"/>
              <a:t>Delivery to customer → </a:t>
            </a:r>
            <a:r>
              <a:rPr lang="en" sz="1600">
                <a:solidFill>
                  <a:schemeClr val="lt2"/>
                </a:solidFill>
              </a:rPr>
              <a:t>pivot transaction</a:t>
            </a:r>
            <a:endParaRPr sz="1600">
              <a:solidFill>
                <a:schemeClr val="lt2"/>
              </a:solidFill>
            </a:endParaRPr>
          </a:p>
          <a:p>
            <a:pPr indent="-330200" lvl="1" marL="91440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600"/>
              <a:buChar char="○"/>
            </a:pPr>
            <a:r>
              <a:rPr lang="en" sz="1600"/>
              <a:t>Complete order → is </a:t>
            </a:r>
            <a:r>
              <a:rPr lang="en" sz="1600">
                <a:solidFill>
                  <a:schemeClr val="lt2"/>
                </a:solidFill>
              </a:rPr>
              <a:t>retryable </a:t>
            </a:r>
            <a:r>
              <a:rPr lang="en" sz="1600"/>
              <a:t>since all important steps are already successful</a:t>
            </a:r>
            <a:endParaRPr sz="1600"/>
          </a:p>
        </p:txBody>
      </p:sp>
      <p:sp>
        <p:nvSpPr>
          <p:cNvPr id="437" name="Google Shape;437;p47"/>
          <p:cNvSpPr txBox="1"/>
          <p:nvPr>
            <p:ph type="title"/>
          </p:nvPr>
        </p:nvSpPr>
        <p:spPr>
          <a:xfrm>
            <a:off x="719988" y="459128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2"/>
                </a:solidFill>
              </a:rPr>
              <a:t>&lt;/ </a:t>
            </a:r>
            <a:r>
              <a:rPr lang="en" sz="2400"/>
              <a:t>Retryable transactions</a:t>
            </a:r>
            <a:endParaRPr sz="2400"/>
          </a:p>
        </p:txBody>
      </p:sp>
      <p:sp>
        <p:nvSpPr>
          <p:cNvPr id="438" name="Google Shape;438;p47"/>
          <p:cNvSpPr txBox="1"/>
          <p:nvPr>
            <p:ph idx="2" type="title"/>
          </p:nvPr>
        </p:nvSpPr>
        <p:spPr>
          <a:xfrm>
            <a:off x="6731100" y="84275"/>
            <a:ext cx="2321100" cy="43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 Saga - The solution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48"/>
          <p:cNvSpPr txBox="1"/>
          <p:nvPr>
            <p:ph idx="1" type="body"/>
          </p:nvPr>
        </p:nvSpPr>
        <p:spPr>
          <a:xfrm>
            <a:off x="720000" y="1357275"/>
            <a:ext cx="7704000" cy="249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8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Each transaction should have a unique and consistent key across services</a:t>
            </a:r>
            <a:endParaRPr sz="1600"/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Is used to retrieve the transaction’s information</a:t>
            </a:r>
            <a:endParaRPr sz="1600"/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Marks entities or operations as associated with a specific transaction</a:t>
            </a:r>
            <a:endParaRPr sz="1600"/>
          </a:p>
          <a:p>
            <a:pPr indent="-330200" lvl="0" marL="457200" rtl="0" algn="l">
              <a:spcBef>
                <a:spcPts val="1000"/>
              </a:spcBef>
              <a:spcAft>
                <a:spcPts val="1000"/>
              </a:spcAft>
              <a:buSzPts val="1600"/>
              <a:buChar char="●"/>
            </a:pPr>
            <a:r>
              <a:rPr lang="en" sz="1600"/>
              <a:t>Can be randomly generated and linked or must be able to construct using consistent hashing</a:t>
            </a:r>
            <a:endParaRPr sz="1600"/>
          </a:p>
        </p:txBody>
      </p:sp>
      <p:sp>
        <p:nvSpPr>
          <p:cNvPr id="444" name="Google Shape;444;p48"/>
          <p:cNvSpPr txBox="1"/>
          <p:nvPr>
            <p:ph type="title"/>
          </p:nvPr>
        </p:nvSpPr>
        <p:spPr>
          <a:xfrm>
            <a:off x="719988" y="459128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2"/>
                </a:solidFill>
              </a:rPr>
              <a:t>&lt;/ </a:t>
            </a:r>
            <a:r>
              <a:rPr lang="en" sz="2400"/>
              <a:t>Transaction key</a:t>
            </a:r>
            <a:endParaRPr sz="2400"/>
          </a:p>
        </p:txBody>
      </p:sp>
      <p:sp>
        <p:nvSpPr>
          <p:cNvPr id="445" name="Google Shape;445;p48"/>
          <p:cNvSpPr txBox="1"/>
          <p:nvPr/>
        </p:nvSpPr>
        <p:spPr>
          <a:xfrm>
            <a:off x="7721100" y="3868300"/>
            <a:ext cx="7029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rPr>
              <a:t>/&gt;</a:t>
            </a:r>
            <a:endParaRPr sz="3600">
              <a:solidFill>
                <a:schemeClr val="dk1"/>
              </a:solidFill>
            </a:endParaRPr>
          </a:p>
        </p:txBody>
      </p:sp>
      <p:sp>
        <p:nvSpPr>
          <p:cNvPr id="446" name="Google Shape;446;p48"/>
          <p:cNvSpPr txBox="1"/>
          <p:nvPr>
            <p:ph idx="2" type="title"/>
          </p:nvPr>
        </p:nvSpPr>
        <p:spPr>
          <a:xfrm>
            <a:off x="6731100" y="84275"/>
            <a:ext cx="2321100" cy="43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 Saga - The solution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49"/>
          <p:cNvSpPr txBox="1"/>
          <p:nvPr>
            <p:ph idx="1" type="body"/>
          </p:nvPr>
        </p:nvSpPr>
        <p:spPr>
          <a:xfrm>
            <a:off x="720000" y="1357275"/>
            <a:ext cx="7704000" cy="249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600"/>
              <a:t>There are two common implementations: </a:t>
            </a:r>
            <a:endParaRPr sz="1600"/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Choreography</a:t>
            </a:r>
            <a:endParaRPr sz="1600"/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Orchestration</a:t>
            </a:r>
            <a:endParaRPr sz="1600"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600"/>
              <a:t>Each has its own set of challenges and techniques to manage the workflow</a:t>
            </a:r>
            <a:endParaRPr sz="1600"/>
          </a:p>
        </p:txBody>
      </p:sp>
      <p:sp>
        <p:nvSpPr>
          <p:cNvPr id="452" name="Google Shape;452;p49"/>
          <p:cNvSpPr txBox="1"/>
          <p:nvPr>
            <p:ph type="title"/>
          </p:nvPr>
        </p:nvSpPr>
        <p:spPr>
          <a:xfrm>
            <a:off x="719988" y="459128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2"/>
                </a:solidFill>
              </a:rPr>
              <a:t>&lt;/ </a:t>
            </a:r>
            <a:r>
              <a:rPr lang="en" sz="2400"/>
              <a:t>Implementation approaches</a:t>
            </a:r>
            <a:endParaRPr sz="2400"/>
          </a:p>
        </p:txBody>
      </p:sp>
      <p:sp>
        <p:nvSpPr>
          <p:cNvPr id="453" name="Google Shape;453;p49"/>
          <p:cNvSpPr txBox="1"/>
          <p:nvPr/>
        </p:nvSpPr>
        <p:spPr>
          <a:xfrm>
            <a:off x="7721100" y="3868300"/>
            <a:ext cx="7029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rPr>
              <a:t>/&gt;</a:t>
            </a:r>
            <a:endParaRPr sz="3600">
              <a:solidFill>
                <a:schemeClr val="dk1"/>
              </a:solidFill>
            </a:endParaRPr>
          </a:p>
        </p:txBody>
      </p:sp>
      <p:sp>
        <p:nvSpPr>
          <p:cNvPr id="454" name="Google Shape;454;p49"/>
          <p:cNvSpPr txBox="1"/>
          <p:nvPr>
            <p:ph idx="2" type="title"/>
          </p:nvPr>
        </p:nvSpPr>
        <p:spPr>
          <a:xfrm>
            <a:off x="6731100" y="84275"/>
            <a:ext cx="2321100" cy="43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 Saga - The solution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9" name="Google Shape;459;p50"/>
          <p:cNvGrpSpPr/>
          <p:nvPr/>
        </p:nvGrpSpPr>
        <p:grpSpPr>
          <a:xfrm>
            <a:off x="772525" y="726625"/>
            <a:ext cx="6578100" cy="3438300"/>
            <a:chOff x="772525" y="726625"/>
            <a:chExt cx="6578100" cy="3438300"/>
          </a:xfrm>
        </p:grpSpPr>
        <p:sp>
          <p:nvSpPr>
            <p:cNvPr id="460" name="Google Shape;460;p50"/>
            <p:cNvSpPr/>
            <p:nvPr/>
          </p:nvSpPr>
          <p:spPr>
            <a:xfrm>
              <a:off x="772525" y="726625"/>
              <a:ext cx="6578100" cy="34383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50"/>
            <p:cNvSpPr/>
            <p:nvPr/>
          </p:nvSpPr>
          <p:spPr>
            <a:xfrm>
              <a:off x="772525" y="726625"/>
              <a:ext cx="6578100" cy="2553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62" name="Google Shape;462;p50"/>
          <p:cNvGrpSpPr/>
          <p:nvPr/>
        </p:nvGrpSpPr>
        <p:grpSpPr>
          <a:xfrm>
            <a:off x="3993600" y="3441475"/>
            <a:ext cx="2119748" cy="1127400"/>
            <a:chOff x="4924170" y="3441525"/>
            <a:chExt cx="3447305" cy="1127400"/>
          </a:xfrm>
        </p:grpSpPr>
        <p:sp>
          <p:nvSpPr>
            <p:cNvPr id="463" name="Google Shape;463;p50"/>
            <p:cNvSpPr/>
            <p:nvPr/>
          </p:nvSpPr>
          <p:spPr>
            <a:xfrm>
              <a:off x="4924170" y="3441525"/>
              <a:ext cx="3447300" cy="11274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50"/>
            <p:cNvSpPr/>
            <p:nvPr/>
          </p:nvSpPr>
          <p:spPr>
            <a:xfrm>
              <a:off x="4924175" y="3441525"/>
              <a:ext cx="3447300" cy="2553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65" name="Google Shape;465;p50"/>
          <p:cNvGrpSpPr/>
          <p:nvPr/>
        </p:nvGrpSpPr>
        <p:grpSpPr>
          <a:xfrm>
            <a:off x="5422275" y="1302375"/>
            <a:ext cx="2560700" cy="1952840"/>
            <a:chOff x="-227375" y="1029588"/>
            <a:chExt cx="4718446" cy="4667400"/>
          </a:xfrm>
        </p:grpSpPr>
        <p:sp>
          <p:nvSpPr>
            <p:cNvPr id="466" name="Google Shape;466;p50"/>
            <p:cNvSpPr/>
            <p:nvPr/>
          </p:nvSpPr>
          <p:spPr>
            <a:xfrm>
              <a:off x="-227375" y="1029588"/>
              <a:ext cx="4718400" cy="46674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50"/>
            <p:cNvSpPr/>
            <p:nvPr/>
          </p:nvSpPr>
          <p:spPr>
            <a:xfrm>
              <a:off x="-227329" y="1029588"/>
              <a:ext cx="4718400" cy="6102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8" name="Google Shape;468;p50"/>
          <p:cNvSpPr txBox="1"/>
          <p:nvPr>
            <p:ph type="title"/>
          </p:nvPr>
        </p:nvSpPr>
        <p:spPr>
          <a:xfrm>
            <a:off x="1045150" y="1866000"/>
            <a:ext cx="3943500" cy="82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Techniques in Saga</a:t>
            </a:r>
            <a:endParaRPr/>
          </a:p>
        </p:txBody>
      </p:sp>
      <p:sp>
        <p:nvSpPr>
          <p:cNvPr id="469" name="Google Shape;469;p50"/>
          <p:cNvSpPr txBox="1"/>
          <p:nvPr>
            <p:ph idx="2" type="title"/>
          </p:nvPr>
        </p:nvSpPr>
        <p:spPr>
          <a:xfrm>
            <a:off x="5590076" y="1551675"/>
            <a:ext cx="2225100" cy="151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470" name="Google Shape;470;p50"/>
          <p:cNvSpPr txBox="1"/>
          <p:nvPr/>
        </p:nvSpPr>
        <p:spPr>
          <a:xfrm>
            <a:off x="841925" y="1094475"/>
            <a:ext cx="1077300" cy="5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rPr>
              <a:t>&lt;/&gt;</a:t>
            </a:r>
            <a:endParaRPr sz="3600">
              <a:solidFill>
                <a:schemeClr val="lt2"/>
              </a:solidFill>
            </a:endParaRPr>
          </a:p>
        </p:txBody>
      </p:sp>
      <p:sp>
        <p:nvSpPr>
          <p:cNvPr id="471" name="Google Shape;471;p50"/>
          <p:cNvSpPr txBox="1"/>
          <p:nvPr/>
        </p:nvSpPr>
        <p:spPr>
          <a:xfrm>
            <a:off x="4445082" y="3760875"/>
            <a:ext cx="1216800" cy="74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accent2"/>
                </a:solidFill>
              </a:rPr>
              <a:t>}</a:t>
            </a:r>
            <a:r>
              <a:rPr lang="en" sz="3600">
                <a:solidFill>
                  <a:schemeClr val="dk1"/>
                </a:solidFill>
              </a:rPr>
              <a:t> /&gt; </a:t>
            </a:r>
            <a:r>
              <a:rPr lang="en" sz="3600">
                <a:solidFill>
                  <a:schemeClr val="accent1"/>
                </a:solidFill>
              </a:rPr>
              <a:t>[</a:t>
            </a:r>
            <a:endParaRPr sz="360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51"/>
          <p:cNvSpPr txBox="1"/>
          <p:nvPr>
            <p:ph type="title"/>
          </p:nvPr>
        </p:nvSpPr>
        <p:spPr>
          <a:xfrm>
            <a:off x="719988" y="459128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2"/>
                </a:solidFill>
              </a:rPr>
              <a:t>&lt;/ </a:t>
            </a:r>
            <a:r>
              <a:rPr lang="en" sz="2400"/>
              <a:t>Common techniques &amp; design patterns</a:t>
            </a:r>
            <a:endParaRPr sz="2400"/>
          </a:p>
        </p:txBody>
      </p:sp>
      <p:sp>
        <p:nvSpPr>
          <p:cNvPr id="477" name="Google Shape;477;p51"/>
          <p:cNvSpPr txBox="1"/>
          <p:nvPr>
            <p:ph idx="1" type="body"/>
          </p:nvPr>
        </p:nvSpPr>
        <p:spPr>
          <a:xfrm>
            <a:off x="720000" y="1357275"/>
            <a:ext cx="7704000" cy="249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8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Asynchronous communication &amp; Message broker</a:t>
            </a:r>
            <a:endParaRPr sz="1600"/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Asynchronous request-reply</a:t>
            </a:r>
            <a:endParaRPr sz="1600"/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"Replay" technique</a:t>
            </a:r>
            <a:endParaRPr sz="1600"/>
          </a:p>
          <a:p>
            <a:pPr indent="-330200" lvl="0" marL="457200" rtl="0" algn="l">
              <a:spcBef>
                <a:spcPts val="1000"/>
              </a:spcBef>
              <a:spcAft>
                <a:spcPts val="1000"/>
              </a:spcAft>
              <a:buSzPts val="1600"/>
              <a:buChar char="●"/>
            </a:pPr>
            <a:r>
              <a:rPr lang="en" sz="1600"/>
              <a:t>Other techniques to ensure resiliency and target isolation, consistency issues</a:t>
            </a:r>
            <a:endParaRPr sz="1600"/>
          </a:p>
        </p:txBody>
      </p:sp>
      <p:sp>
        <p:nvSpPr>
          <p:cNvPr id="478" name="Google Shape;478;p51"/>
          <p:cNvSpPr txBox="1"/>
          <p:nvPr/>
        </p:nvSpPr>
        <p:spPr>
          <a:xfrm>
            <a:off x="7721100" y="3868300"/>
            <a:ext cx="7029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rPr>
              <a:t>/&gt;</a:t>
            </a:r>
            <a:endParaRPr sz="3600">
              <a:solidFill>
                <a:schemeClr val="dk1"/>
              </a:solidFill>
            </a:endParaRPr>
          </a:p>
        </p:txBody>
      </p:sp>
      <p:sp>
        <p:nvSpPr>
          <p:cNvPr id="479" name="Google Shape;479;p51"/>
          <p:cNvSpPr txBox="1"/>
          <p:nvPr>
            <p:ph idx="2" type="title"/>
          </p:nvPr>
        </p:nvSpPr>
        <p:spPr>
          <a:xfrm>
            <a:off x="6731100" y="84275"/>
            <a:ext cx="2321100" cy="43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 Techniques in Saga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52"/>
          <p:cNvSpPr txBox="1"/>
          <p:nvPr>
            <p:ph idx="1" type="body"/>
          </p:nvPr>
        </p:nvSpPr>
        <p:spPr>
          <a:xfrm>
            <a:off x="720000" y="1357275"/>
            <a:ext cx="7704000" cy="249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485" name="Google Shape;485;p52"/>
          <p:cNvSpPr txBox="1"/>
          <p:nvPr>
            <p:ph type="title"/>
          </p:nvPr>
        </p:nvSpPr>
        <p:spPr>
          <a:xfrm>
            <a:off x="719988" y="459128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2"/>
                </a:solidFill>
              </a:rPr>
              <a:t>&lt;/ </a:t>
            </a:r>
            <a:r>
              <a:rPr lang="en" sz="2400"/>
              <a:t>Asynchronous communication &amp; Message broker</a:t>
            </a:r>
            <a:endParaRPr sz="2400"/>
          </a:p>
        </p:txBody>
      </p:sp>
      <p:sp>
        <p:nvSpPr>
          <p:cNvPr id="486" name="Google Shape;486;p52"/>
          <p:cNvSpPr txBox="1"/>
          <p:nvPr/>
        </p:nvSpPr>
        <p:spPr>
          <a:xfrm>
            <a:off x="7721100" y="3868300"/>
            <a:ext cx="7029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rPr>
              <a:t>/&gt;</a:t>
            </a:r>
            <a:endParaRPr sz="3600">
              <a:solidFill>
                <a:schemeClr val="dk1"/>
              </a:solidFill>
            </a:endParaRPr>
          </a:p>
        </p:txBody>
      </p:sp>
      <p:pic>
        <p:nvPicPr>
          <p:cNvPr id="487" name="Google Shape;487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9600" y="1135625"/>
            <a:ext cx="8324801" cy="3150975"/>
          </a:xfrm>
          <a:prstGeom prst="rect">
            <a:avLst/>
          </a:prstGeom>
          <a:noFill/>
          <a:ln>
            <a:noFill/>
          </a:ln>
        </p:spPr>
      </p:pic>
      <p:sp>
        <p:nvSpPr>
          <p:cNvPr id="488" name="Google Shape;488;p52"/>
          <p:cNvSpPr txBox="1"/>
          <p:nvPr>
            <p:ph idx="2" type="title"/>
          </p:nvPr>
        </p:nvSpPr>
        <p:spPr>
          <a:xfrm>
            <a:off x="6731100" y="84275"/>
            <a:ext cx="2321100" cy="43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 Techniques in Saga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53"/>
          <p:cNvSpPr txBox="1"/>
          <p:nvPr>
            <p:ph idx="1" type="body"/>
          </p:nvPr>
        </p:nvSpPr>
        <p:spPr>
          <a:xfrm>
            <a:off x="720000" y="1357275"/>
            <a:ext cx="7704000" cy="249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8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Asynchronous fits Saga better</a:t>
            </a:r>
            <a:endParaRPr sz="1600"/>
          </a:p>
        </p:txBody>
      </p:sp>
      <p:sp>
        <p:nvSpPr>
          <p:cNvPr id="494" name="Google Shape;494;p53"/>
          <p:cNvSpPr txBox="1"/>
          <p:nvPr>
            <p:ph type="title"/>
          </p:nvPr>
        </p:nvSpPr>
        <p:spPr>
          <a:xfrm>
            <a:off x="719988" y="459128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2"/>
                </a:solidFill>
              </a:rPr>
              <a:t>&lt;/ </a:t>
            </a:r>
            <a:r>
              <a:rPr lang="en" sz="2400"/>
              <a:t>Synchronous vs Asynchronous communication</a:t>
            </a:r>
            <a:endParaRPr sz="2400"/>
          </a:p>
        </p:txBody>
      </p:sp>
      <p:sp>
        <p:nvSpPr>
          <p:cNvPr id="495" name="Google Shape;495;p53"/>
          <p:cNvSpPr txBox="1"/>
          <p:nvPr>
            <p:ph idx="2" type="title"/>
          </p:nvPr>
        </p:nvSpPr>
        <p:spPr>
          <a:xfrm>
            <a:off x="6731100" y="84275"/>
            <a:ext cx="2321100" cy="43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 Techniques in Saga</a:t>
            </a:r>
            <a:endParaRPr/>
          </a:p>
        </p:txBody>
      </p:sp>
      <p:graphicFrame>
        <p:nvGraphicFramePr>
          <p:cNvPr id="496" name="Google Shape;496;p53"/>
          <p:cNvGraphicFramePr/>
          <p:nvPr/>
        </p:nvGraphicFramePr>
        <p:xfrm>
          <a:off x="952500" y="192728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{9CE8956D-C127-43ED-A937-5E931AB9C6E9}</a:tableStyleId>
              </a:tblPr>
              <a:tblGrid>
                <a:gridCol w="1737700"/>
                <a:gridCol w="2941975"/>
                <a:gridCol w="2559325"/>
              </a:tblGrid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solidFill>
                          <a:schemeClr val="dk1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Synchronous</a:t>
                      </a:r>
                      <a:endParaRPr>
                        <a:solidFill>
                          <a:schemeClr val="lt2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Asynchronous</a:t>
                      </a:r>
                      <a:endParaRPr>
                        <a:solidFill>
                          <a:schemeClr val="lt2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Technique</a:t>
                      </a:r>
                      <a:endParaRPr>
                        <a:solidFill>
                          <a:schemeClr val="lt2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HTTP request</a:t>
                      </a:r>
                      <a:endParaRPr>
                        <a:solidFill>
                          <a:schemeClr val="dk1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Message queue/broker</a:t>
                      </a:r>
                      <a:endParaRPr>
                        <a:solidFill>
                          <a:schemeClr val="dk1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Response time</a:t>
                      </a:r>
                      <a:endParaRPr>
                        <a:solidFill>
                          <a:schemeClr val="lt2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Client waits for response</a:t>
                      </a:r>
                      <a:endParaRPr>
                        <a:solidFill>
                          <a:schemeClr val="dk1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Quick response</a:t>
                      </a:r>
                      <a:endParaRPr>
                        <a:solidFill>
                          <a:schemeClr val="dk1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Retry</a:t>
                      </a:r>
                      <a:endParaRPr>
                        <a:solidFill>
                          <a:schemeClr val="lt2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Client waits for retry</a:t>
                      </a:r>
                      <a:endParaRPr>
                        <a:solidFill>
                          <a:schemeClr val="dk1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Retry in background</a:t>
                      </a:r>
                      <a:endParaRPr>
                        <a:solidFill>
                          <a:schemeClr val="dk1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Throughput</a:t>
                      </a:r>
                      <a:endParaRPr>
                        <a:solidFill>
                          <a:schemeClr val="lt2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Lower</a:t>
                      </a:r>
                      <a:endParaRPr>
                        <a:solidFill>
                          <a:schemeClr val="dk1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Higher</a:t>
                      </a:r>
                      <a:endParaRPr>
                        <a:solidFill>
                          <a:schemeClr val="dk1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Timeout</a:t>
                      </a:r>
                      <a:endParaRPr>
                        <a:solidFill>
                          <a:schemeClr val="lt2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Has timeout</a:t>
                      </a:r>
                      <a:endParaRPr>
                        <a:solidFill>
                          <a:schemeClr val="dk1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Almost no timeout</a:t>
                      </a:r>
                      <a:endParaRPr>
                        <a:solidFill>
                          <a:schemeClr val="dk1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7"/>
          <p:cNvSpPr txBox="1"/>
          <p:nvPr>
            <p:ph idx="1" type="body"/>
          </p:nvPr>
        </p:nvSpPr>
        <p:spPr>
          <a:xfrm>
            <a:off x="720000" y="1128675"/>
            <a:ext cx="7704000" cy="249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600"/>
              <a:t>Must have</a:t>
            </a:r>
            <a:endParaRPr sz="1600"/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Basic knowledge in software architecture</a:t>
            </a:r>
            <a:endParaRPr sz="1600"/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Understanding of remote communication between servers/software components</a:t>
            </a:r>
            <a:endParaRPr sz="1600"/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Understanding of concurrency concepts</a:t>
            </a:r>
            <a:endParaRPr sz="16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600"/>
              <a:t>Nice to have</a:t>
            </a:r>
            <a:endParaRPr sz="1600"/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C#, .NET knowledge</a:t>
            </a:r>
            <a:endParaRPr sz="1600"/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Understanding of async communication</a:t>
            </a:r>
            <a:endParaRPr sz="1600"/>
          </a:p>
          <a:p>
            <a:pPr indent="-330200" lvl="0" marL="457200" rtl="0" algn="l">
              <a:spcBef>
                <a:spcPts val="1000"/>
              </a:spcBef>
              <a:spcAft>
                <a:spcPts val="1000"/>
              </a:spcAft>
              <a:buSzPts val="1600"/>
              <a:buChar char="●"/>
            </a:pPr>
            <a:r>
              <a:rPr lang="en" sz="1600"/>
              <a:t>Experience of Docker</a:t>
            </a:r>
            <a:endParaRPr sz="1600"/>
          </a:p>
        </p:txBody>
      </p:sp>
      <p:sp>
        <p:nvSpPr>
          <p:cNvPr id="245" name="Google Shape;245;p27"/>
          <p:cNvSpPr txBox="1"/>
          <p:nvPr>
            <p:ph type="title"/>
          </p:nvPr>
        </p:nvSpPr>
        <p:spPr>
          <a:xfrm>
            <a:off x="719988" y="459128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&lt;/ </a:t>
            </a:r>
            <a:r>
              <a:rPr lang="en"/>
              <a:t>Prerequisites</a:t>
            </a:r>
            <a:endParaRPr/>
          </a:p>
        </p:txBody>
      </p:sp>
      <p:sp>
        <p:nvSpPr>
          <p:cNvPr id="246" name="Google Shape;246;p27"/>
          <p:cNvSpPr txBox="1"/>
          <p:nvPr/>
        </p:nvSpPr>
        <p:spPr>
          <a:xfrm>
            <a:off x="7721100" y="3868300"/>
            <a:ext cx="7029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rPr>
              <a:t>/&gt;</a:t>
            </a:r>
            <a:endParaRPr sz="3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54"/>
          <p:cNvSpPr txBox="1"/>
          <p:nvPr>
            <p:ph idx="1" type="body"/>
          </p:nvPr>
        </p:nvSpPr>
        <p:spPr>
          <a:xfrm>
            <a:off x="720000" y="1357275"/>
            <a:ext cx="7704000" cy="249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502" name="Google Shape;502;p54"/>
          <p:cNvSpPr txBox="1"/>
          <p:nvPr>
            <p:ph type="title"/>
          </p:nvPr>
        </p:nvSpPr>
        <p:spPr>
          <a:xfrm>
            <a:off x="719988" y="459128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2"/>
                </a:solidFill>
              </a:rPr>
              <a:t>&lt;/ </a:t>
            </a:r>
            <a:r>
              <a:rPr lang="en" sz="2400"/>
              <a:t>Asynchronous request-reply</a:t>
            </a:r>
            <a:endParaRPr sz="2400"/>
          </a:p>
        </p:txBody>
      </p:sp>
      <p:sp>
        <p:nvSpPr>
          <p:cNvPr id="503" name="Google Shape;503;p54"/>
          <p:cNvSpPr txBox="1"/>
          <p:nvPr/>
        </p:nvSpPr>
        <p:spPr>
          <a:xfrm>
            <a:off x="7721100" y="3868300"/>
            <a:ext cx="7029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rPr>
              <a:t>/&gt;</a:t>
            </a:r>
            <a:endParaRPr sz="3600">
              <a:solidFill>
                <a:schemeClr val="dk1"/>
              </a:solidFill>
            </a:endParaRPr>
          </a:p>
        </p:txBody>
      </p:sp>
      <p:pic>
        <p:nvPicPr>
          <p:cNvPr id="504" name="Google Shape;504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3450" y="1122850"/>
            <a:ext cx="4817099" cy="3205875"/>
          </a:xfrm>
          <a:prstGeom prst="rect">
            <a:avLst/>
          </a:prstGeom>
          <a:noFill/>
          <a:ln>
            <a:noFill/>
          </a:ln>
        </p:spPr>
      </p:pic>
      <p:sp>
        <p:nvSpPr>
          <p:cNvPr id="505" name="Google Shape;505;p54"/>
          <p:cNvSpPr txBox="1"/>
          <p:nvPr>
            <p:ph idx="2" type="title"/>
          </p:nvPr>
        </p:nvSpPr>
        <p:spPr>
          <a:xfrm>
            <a:off x="6731100" y="84275"/>
            <a:ext cx="2321100" cy="43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 Techniques in Saga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55"/>
          <p:cNvSpPr txBox="1"/>
          <p:nvPr>
            <p:ph idx="1" type="body"/>
          </p:nvPr>
        </p:nvSpPr>
        <p:spPr>
          <a:xfrm>
            <a:off x="720000" y="1357275"/>
            <a:ext cx="7704000" cy="249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8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A group of logical operations can be replayed multiple times</a:t>
            </a:r>
            <a:endParaRPr sz="1600"/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Each operation is </a:t>
            </a:r>
            <a:r>
              <a:rPr lang="en" sz="1600"/>
              <a:t>coordinated </a:t>
            </a:r>
            <a:r>
              <a:rPr lang="en" sz="1600"/>
              <a:t>by the orchestrator</a:t>
            </a:r>
            <a:endParaRPr sz="1600"/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Operation status and result will be persisted</a:t>
            </a:r>
            <a:endParaRPr sz="1600"/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In the next replay, persisted result will be used if available</a:t>
            </a:r>
            <a:endParaRPr sz="1600"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600"/>
              <a:t>-&gt; Is usually used with Event-sourcing architecture</a:t>
            </a:r>
            <a:endParaRPr sz="1600"/>
          </a:p>
          <a:p>
            <a:pPr indent="0" lvl="0" marL="45720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600"/>
              <a:t>-&gt; More clear and readable but complicated</a:t>
            </a:r>
            <a:endParaRPr sz="1600"/>
          </a:p>
        </p:txBody>
      </p:sp>
      <p:sp>
        <p:nvSpPr>
          <p:cNvPr id="511" name="Google Shape;511;p55"/>
          <p:cNvSpPr txBox="1"/>
          <p:nvPr>
            <p:ph type="title"/>
          </p:nvPr>
        </p:nvSpPr>
        <p:spPr>
          <a:xfrm>
            <a:off x="719988" y="459128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2"/>
                </a:solidFill>
              </a:rPr>
              <a:t>&lt;/ </a:t>
            </a:r>
            <a:r>
              <a:rPr lang="en" sz="2400"/>
              <a:t>"Replay" technique</a:t>
            </a:r>
            <a:endParaRPr sz="2400"/>
          </a:p>
        </p:txBody>
      </p:sp>
      <p:sp>
        <p:nvSpPr>
          <p:cNvPr id="512" name="Google Shape;512;p55"/>
          <p:cNvSpPr txBox="1"/>
          <p:nvPr/>
        </p:nvSpPr>
        <p:spPr>
          <a:xfrm>
            <a:off x="7721100" y="3868300"/>
            <a:ext cx="7029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rPr>
              <a:t>/&gt;</a:t>
            </a:r>
            <a:endParaRPr sz="3600">
              <a:solidFill>
                <a:schemeClr val="dk1"/>
              </a:solidFill>
            </a:endParaRPr>
          </a:p>
        </p:txBody>
      </p:sp>
      <p:sp>
        <p:nvSpPr>
          <p:cNvPr id="513" name="Google Shape;513;p55"/>
          <p:cNvSpPr txBox="1"/>
          <p:nvPr>
            <p:ph idx="2" type="title"/>
          </p:nvPr>
        </p:nvSpPr>
        <p:spPr>
          <a:xfrm>
            <a:off x="6731100" y="84275"/>
            <a:ext cx="2321100" cy="43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 Techniques in Saga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56"/>
          <p:cNvSpPr txBox="1"/>
          <p:nvPr>
            <p:ph type="title"/>
          </p:nvPr>
        </p:nvSpPr>
        <p:spPr>
          <a:xfrm>
            <a:off x="719988" y="459128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2"/>
                </a:solidFill>
              </a:rPr>
              <a:t>&lt;/ </a:t>
            </a:r>
            <a:r>
              <a:rPr lang="en" sz="2400"/>
              <a:t>"Replay" technique</a:t>
            </a:r>
            <a:endParaRPr>
              <a:solidFill>
                <a:schemeClr val="accent2"/>
              </a:solidFill>
            </a:endParaRPr>
          </a:p>
        </p:txBody>
      </p:sp>
      <p:pic>
        <p:nvPicPr>
          <p:cNvPr id="519" name="Google Shape;519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7250" y="1031827"/>
            <a:ext cx="7269498" cy="4111674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Google Shape;520;p56"/>
          <p:cNvSpPr txBox="1"/>
          <p:nvPr>
            <p:ph idx="2" type="title"/>
          </p:nvPr>
        </p:nvSpPr>
        <p:spPr>
          <a:xfrm>
            <a:off x="6731100" y="84275"/>
            <a:ext cx="2321100" cy="43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 Techniques in Saga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57"/>
          <p:cNvSpPr txBox="1"/>
          <p:nvPr>
            <p:ph idx="1" type="body"/>
          </p:nvPr>
        </p:nvSpPr>
        <p:spPr>
          <a:xfrm>
            <a:off x="720000" y="1357275"/>
            <a:ext cx="7704000" cy="249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600"/>
              <a:t>To ensure resiliency and target isolation, consistency issues</a:t>
            </a:r>
            <a:endParaRPr sz="1600"/>
          </a:p>
          <a:p>
            <a:pPr indent="-330200" lvl="0" marL="457200" rtl="0" algn="l">
              <a:spcBef>
                <a:spcPts val="8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Heartbeat pattern</a:t>
            </a:r>
            <a:endParaRPr sz="1600"/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Retry</a:t>
            </a:r>
            <a:endParaRPr sz="1600"/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Semantic lock</a:t>
            </a:r>
            <a:endParaRPr sz="1600"/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Optimistic locking</a:t>
            </a:r>
            <a:endParaRPr sz="1600"/>
          </a:p>
          <a:p>
            <a:pPr indent="-330200" lvl="0" marL="457200" rtl="0" algn="l">
              <a:spcBef>
                <a:spcPts val="1000"/>
              </a:spcBef>
              <a:spcAft>
                <a:spcPts val="1000"/>
              </a:spcAft>
              <a:buSzPts val="1600"/>
              <a:buChar char="●"/>
            </a:pPr>
            <a:r>
              <a:rPr lang="en" sz="1600"/>
              <a:t>Different concurrent read techniques</a:t>
            </a:r>
            <a:endParaRPr sz="1600"/>
          </a:p>
        </p:txBody>
      </p:sp>
      <p:sp>
        <p:nvSpPr>
          <p:cNvPr id="526" name="Google Shape;526;p57"/>
          <p:cNvSpPr txBox="1"/>
          <p:nvPr>
            <p:ph type="title"/>
          </p:nvPr>
        </p:nvSpPr>
        <p:spPr>
          <a:xfrm>
            <a:off x="719988" y="459128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2"/>
                </a:solidFill>
              </a:rPr>
              <a:t>&lt;/ </a:t>
            </a:r>
            <a:r>
              <a:rPr lang="en" sz="2400"/>
              <a:t>Other techniques</a:t>
            </a:r>
            <a:endParaRPr sz="2400"/>
          </a:p>
        </p:txBody>
      </p:sp>
      <p:sp>
        <p:nvSpPr>
          <p:cNvPr id="527" name="Google Shape;527;p57"/>
          <p:cNvSpPr txBox="1"/>
          <p:nvPr/>
        </p:nvSpPr>
        <p:spPr>
          <a:xfrm>
            <a:off x="7721100" y="3868300"/>
            <a:ext cx="7029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rPr>
              <a:t>/&gt;</a:t>
            </a:r>
            <a:endParaRPr sz="3600">
              <a:solidFill>
                <a:schemeClr val="dk1"/>
              </a:solidFill>
            </a:endParaRPr>
          </a:p>
        </p:txBody>
      </p:sp>
      <p:sp>
        <p:nvSpPr>
          <p:cNvPr id="528" name="Google Shape;528;p57"/>
          <p:cNvSpPr txBox="1"/>
          <p:nvPr>
            <p:ph idx="2" type="title"/>
          </p:nvPr>
        </p:nvSpPr>
        <p:spPr>
          <a:xfrm>
            <a:off x="6731100" y="84275"/>
            <a:ext cx="2321100" cy="43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 Techniques in Saga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3" name="Google Shape;533;p58"/>
          <p:cNvGrpSpPr/>
          <p:nvPr/>
        </p:nvGrpSpPr>
        <p:grpSpPr>
          <a:xfrm>
            <a:off x="772525" y="726625"/>
            <a:ext cx="6578100" cy="3438300"/>
            <a:chOff x="772525" y="726625"/>
            <a:chExt cx="6578100" cy="3438300"/>
          </a:xfrm>
        </p:grpSpPr>
        <p:sp>
          <p:nvSpPr>
            <p:cNvPr id="534" name="Google Shape;534;p58"/>
            <p:cNvSpPr/>
            <p:nvPr/>
          </p:nvSpPr>
          <p:spPr>
            <a:xfrm>
              <a:off x="772525" y="726625"/>
              <a:ext cx="6578100" cy="34383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58"/>
            <p:cNvSpPr/>
            <p:nvPr/>
          </p:nvSpPr>
          <p:spPr>
            <a:xfrm>
              <a:off x="772525" y="726625"/>
              <a:ext cx="6578100" cy="2553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36" name="Google Shape;536;p58"/>
          <p:cNvGrpSpPr/>
          <p:nvPr/>
        </p:nvGrpSpPr>
        <p:grpSpPr>
          <a:xfrm>
            <a:off x="3993600" y="3441475"/>
            <a:ext cx="2119748" cy="1127400"/>
            <a:chOff x="4924170" y="3441525"/>
            <a:chExt cx="3447305" cy="1127400"/>
          </a:xfrm>
        </p:grpSpPr>
        <p:sp>
          <p:nvSpPr>
            <p:cNvPr id="537" name="Google Shape;537;p58"/>
            <p:cNvSpPr/>
            <p:nvPr/>
          </p:nvSpPr>
          <p:spPr>
            <a:xfrm>
              <a:off x="4924170" y="3441525"/>
              <a:ext cx="3447300" cy="11274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58"/>
            <p:cNvSpPr/>
            <p:nvPr/>
          </p:nvSpPr>
          <p:spPr>
            <a:xfrm>
              <a:off x="4924175" y="3441525"/>
              <a:ext cx="3447300" cy="2553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39" name="Google Shape;539;p58"/>
          <p:cNvGrpSpPr/>
          <p:nvPr/>
        </p:nvGrpSpPr>
        <p:grpSpPr>
          <a:xfrm>
            <a:off x="5422275" y="1302375"/>
            <a:ext cx="2560700" cy="1952840"/>
            <a:chOff x="-227375" y="1029588"/>
            <a:chExt cx="4718446" cy="4667400"/>
          </a:xfrm>
        </p:grpSpPr>
        <p:sp>
          <p:nvSpPr>
            <p:cNvPr id="540" name="Google Shape;540;p58"/>
            <p:cNvSpPr/>
            <p:nvPr/>
          </p:nvSpPr>
          <p:spPr>
            <a:xfrm>
              <a:off x="-227375" y="1029588"/>
              <a:ext cx="4718400" cy="46674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58"/>
            <p:cNvSpPr/>
            <p:nvPr/>
          </p:nvSpPr>
          <p:spPr>
            <a:xfrm>
              <a:off x="-227329" y="1029588"/>
              <a:ext cx="4718400" cy="6102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42" name="Google Shape;542;p58"/>
          <p:cNvSpPr txBox="1"/>
          <p:nvPr>
            <p:ph type="title"/>
          </p:nvPr>
        </p:nvSpPr>
        <p:spPr>
          <a:xfrm>
            <a:off x="1045150" y="1866000"/>
            <a:ext cx="4246800" cy="82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/>
              <a:t>Saga - Choreography</a:t>
            </a:r>
            <a:endParaRPr sz="4200"/>
          </a:p>
        </p:txBody>
      </p:sp>
      <p:sp>
        <p:nvSpPr>
          <p:cNvPr id="543" name="Google Shape;543;p58"/>
          <p:cNvSpPr txBox="1"/>
          <p:nvPr>
            <p:ph idx="2" type="title"/>
          </p:nvPr>
        </p:nvSpPr>
        <p:spPr>
          <a:xfrm>
            <a:off x="5590076" y="1551675"/>
            <a:ext cx="2225100" cy="151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544" name="Google Shape;544;p58"/>
          <p:cNvSpPr txBox="1"/>
          <p:nvPr/>
        </p:nvSpPr>
        <p:spPr>
          <a:xfrm>
            <a:off x="841925" y="1094475"/>
            <a:ext cx="1077300" cy="5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rPr>
              <a:t>&lt;/&gt;</a:t>
            </a:r>
            <a:endParaRPr sz="3600">
              <a:solidFill>
                <a:schemeClr val="lt2"/>
              </a:solidFill>
            </a:endParaRPr>
          </a:p>
        </p:txBody>
      </p:sp>
      <p:sp>
        <p:nvSpPr>
          <p:cNvPr id="545" name="Google Shape;545;p58"/>
          <p:cNvSpPr txBox="1"/>
          <p:nvPr/>
        </p:nvSpPr>
        <p:spPr>
          <a:xfrm>
            <a:off x="4445082" y="3760875"/>
            <a:ext cx="1216800" cy="74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accent2"/>
                </a:solidFill>
              </a:rPr>
              <a:t>}</a:t>
            </a:r>
            <a:r>
              <a:rPr lang="en" sz="3600">
                <a:solidFill>
                  <a:schemeClr val="dk1"/>
                </a:solidFill>
              </a:rPr>
              <a:t> /&gt; </a:t>
            </a:r>
            <a:r>
              <a:rPr lang="en" sz="3600">
                <a:solidFill>
                  <a:schemeClr val="accent1"/>
                </a:solidFill>
              </a:rPr>
              <a:t>[</a:t>
            </a:r>
            <a:endParaRPr sz="360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59"/>
          <p:cNvSpPr txBox="1"/>
          <p:nvPr>
            <p:ph idx="1" type="body"/>
          </p:nvPr>
        </p:nvSpPr>
        <p:spPr>
          <a:xfrm>
            <a:off x="720000" y="1357275"/>
            <a:ext cx="7704000" cy="249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8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A way to coordinate sagas where events are exchanged using a message broker or any mechanism without a centralized controller</a:t>
            </a:r>
            <a:endParaRPr sz="1600"/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Each local transaction publishes events that trigger local transactions in other participants</a:t>
            </a:r>
            <a:endParaRPr sz="1600"/>
          </a:p>
          <a:p>
            <a:pPr indent="-330200" lvl="0" marL="457200" rtl="0" algn="l">
              <a:spcBef>
                <a:spcPts val="1000"/>
              </a:spcBef>
              <a:spcAft>
                <a:spcPts val="1000"/>
              </a:spcAft>
              <a:buSzPts val="1600"/>
              <a:buChar char="●"/>
            </a:pPr>
            <a:r>
              <a:rPr lang="en" sz="1600"/>
              <a:t>Participants must know each other’s events to be able to handle them</a:t>
            </a:r>
            <a:endParaRPr sz="1600"/>
          </a:p>
        </p:txBody>
      </p:sp>
      <p:sp>
        <p:nvSpPr>
          <p:cNvPr id="551" name="Google Shape;551;p59"/>
          <p:cNvSpPr txBox="1"/>
          <p:nvPr>
            <p:ph type="title"/>
          </p:nvPr>
        </p:nvSpPr>
        <p:spPr>
          <a:xfrm>
            <a:off x="719988" y="459128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2"/>
                </a:solidFill>
              </a:rPr>
              <a:t>&lt;/ </a:t>
            </a:r>
            <a:r>
              <a:rPr lang="en" sz="2400"/>
              <a:t>What is choreography-based saga?</a:t>
            </a:r>
            <a:endParaRPr sz="2400"/>
          </a:p>
        </p:txBody>
      </p:sp>
      <p:sp>
        <p:nvSpPr>
          <p:cNvPr id="552" name="Google Shape;552;p59"/>
          <p:cNvSpPr txBox="1"/>
          <p:nvPr/>
        </p:nvSpPr>
        <p:spPr>
          <a:xfrm>
            <a:off x="7721100" y="3868300"/>
            <a:ext cx="7029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rPr>
              <a:t>/&gt;</a:t>
            </a:r>
            <a:endParaRPr sz="3600">
              <a:solidFill>
                <a:schemeClr val="dk1"/>
              </a:solidFill>
            </a:endParaRPr>
          </a:p>
        </p:txBody>
      </p:sp>
      <p:sp>
        <p:nvSpPr>
          <p:cNvPr id="553" name="Google Shape;553;p59"/>
          <p:cNvSpPr txBox="1"/>
          <p:nvPr>
            <p:ph idx="2" type="title"/>
          </p:nvPr>
        </p:nvSpPr>
        <p:spPr>
          <a:xfrm>
            <a:off x="6585300" y="84275"/>
            <a:ext cx="2466900" cy="43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4. Saga - Choreography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60"/>
          <p:cNvSpPr txBox="1"/>
          <p:nvPr>
            <p:ph type="title"/>
          </p:nvPr>
        </p:nvSpPr>
        <p:spPr>
          <a:xfrm>
            <a:off x="719988" y="459128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2"/>
                </a:solidFill>
              </a:rPr>
              <a:t>&lt;/ </a:t>
            </a:r>
            <a:r>
              <a:rPr lang="en" sz="2400"/>
              <a:t>What is choreography-based saga?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559" name="Google Shape;559;p60"/>
          <p:cNvSpPr txBox="1"/>
          <p:nvPr/>
        </p:nvSpPr>
        <p:spPr>
          <a:xfrm>
            <a:off x="7721100" y="3868300"/>
            <a:ext cx="7029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rPr>
              <a:t>/&gt;</a:t>
            </a:r>
            <a:endParaRPr sz="3600">
              <a:solidFill>
                <a:schemeClr val="dk1"/>
              </a:solidFill>
            </a:endParaRPr>
          </a:p>
        </p:txBody>
      </p:sp>
      <p:pic>
        <p:nvPicPr>
          <p:cNvPr id="560" name="Google Shape;560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2075" y="1108025"/>
            <a:ext cx="6239825" cy="3673676"/>
          </a:xfrm>
          <a:prstGeom prst="rect">
            <a:avLst/>
          </a:prstGeom>
          <a:noFill/>
          <a:ln>
            <a:noFill/>
          </a:ln>
        </p:spPr>
      </p:pic>
      <p:sp>
        <p:nvSpPr>
          <p:cNvPr id="561" name="Google Shape;561;p60"/>
          <p:cNvSpPr txBox="1"/>
          <p:nvPr>
            <p:ph idx="2" type="title"/>
          </p:nvPr>
        </p:nvSpPr>
        <p:spPr>
          <a:xfrm>
            <a:off x="6585300" y="84275"/>
            <a:ext cx="2466900" cy="43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4. Saga - Choreography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61"/>
          <p:cNvSpPr txBox="1"/>
          <p:nvPr>
            <p:ph idx="1" type="body"/>
          </p:nvPr>
        </p:nvSpPr>
        <p:spPr>
          <a:xfrm>
            <a:off x="720000" y="1357275"/>
            <a:ext cx="7704000" cy="249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800"/>
              </a:spcBef>
              <a:spcAft>
                <a:spcPts val="1000"/>
              </a:spcAft>
              <a:buSzPts val="1600"/>
              <a:buAutoNum type="arabicPeriod"/>
            </a:pPr>
            <a:r>
              <a:rPr lang="en" sz="1600"/>
              <a:t>Create order -</a:t>
            </a:r>
            <a:r>
              <a:rPr lang="en" sz="1600"/>
              <a:t>&gt; ?</a:t>
            </a:r>
            <a:endParaRPr sz="1600">
              <a:solidFill>
                <a:schemeClr val="accent2"/>
              </a:solidFill>
            </a:endParaRPr>
          </a:p>
        </p:txBody>
      </p:sp>
      <p:sp>
        <p:nvSpPr>
          <p:cNvPr id="567" name="Google Shape;567;p61"/>
          <p:cNvSpPr txBox="1"/>
          <p:nvPr>
            <p:ph type="title"/>
          </p:nvPr>
        </p:nvSpPr>
        <p:spPr>
          <a:xfrm>
            <a:off x="719988" y="459128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2"/>
                </a:solidFill>
              </a:rPr>
              <a:t>&lt;/ </a:t>
            </a:r>
            <a:r>
              <a:rPr lang="en" sz="2400"/>
              <a:t>Apply to our problem (Success path)</a:t>
            </a:r>
            <a:endParaRPr sz="2400"/>
          </a:p>
        </p:txBody>
      </p:sp>
      <p:sp>
        <p:nvSpPr>
          <p:cNvPr id="568" name="Google Shape;568;p61"/>
          <p:cNvSpPr txBox="1"/>
          <p:nvPr/>
        </p:nvSpPr>
        <p:spPr>
          <a:xfrm>
            <a:off x="7721100" y="3868300"/>
            <a:ext cx="7029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rPr>
              <a:t>/&gt;</a:t>
            </a:r>
            <a:endParaRPr sz="3600">
              <a:solidFill>
                <a:schemeClr val="dk1"/>
              </a:solidFill>
            </a:endParaRPr>
          </a:p>
        </p:txBody>
      </p:sp>
      <p:sp>
        <p:nvSpPr>
          <p:cNvPr id="569" name="Google Shape;569;p61"/>
          <p:cNvSpPr txBox="1"/>
          <p:nvPr>
            <p:ph idx="2" type="title"/>
          </p:nvPr>
        </p:nvSpPr>
        <p:spPr>
          <a:xfrm>
            <a:off x="6585300" y="84275"/>
            <a:ext cx="2466900" cy="43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4. Saga - Choreography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62"/>
          <p:cNvSpPr txBox="1"/>
          <p:nvPr>
            <p:ph idx="1" type="body"/>
          </p:nvPr>
        </p:nvSpPr>
        <p:spPr>
          <a:xfrm>
            <a:off x="720000" y="1357275"/>
            <a:ext cx="7704000" cy="249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80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Create order -&gt; </a:t>
            </a:r>
            <a:r>
              <a:rPr lang="en" sz="1600">
                <a:solidFill>
                  <a:schemeClr val="accent1"/>
                </a:solidFill>
              </a:rPr>
              <a:t>Order created </a:t>
            </a:r>
            <a:r>
              <a:rPr lang="en" sz="1600"/>
              <a:t>-&gt;</a:t>
            </a:r>
            <a:endParaRPr sz="1600"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600"/>
              <a:t>Process payment -&gt; </a:t>
            </a:r>
            <a:r>
              <a:rPr lang="en" sz="1600">
                <a:solidFill>
                  <a:schemeClr val="accent1"/>
                </a:solidFill>
              </a:rPr>
              <a:t>Payment created</a:t>
            </a:r>
            <a:r>
              <a:rPr lang="en" sz="1600"/>
              <a:t> -&gt;</a:t>
            </a:r>
            <a:endParaRPr sz="1600"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600"/>
              <a:t>Inventory delivery -&gt; </a:t>
            </a:r>
            <a:r>
              <a:rPr lang="en" sz="1600">
                <a:solidFill>
                  <a:schemeClr val="accent1"/>
                </a:solidFill>
              </a:rPr>
              <a:t>D</a:t>
            </a:r>
            <a:r>
              <a:rPr lang="en" sz="1600">
                <a:solidFill>
                  <a:schemeClr val="accent1"/>
                </a:solidFill>
              </a:rPr>
              <a:t>elivery note created </a:t>
            </a:r>
            <a:r>
              <a:rPr lang="en" sz="1600"/>
              <a:t>-&gt;</a:t>
            </a:r>
            <a:endParaRPr sz="1600"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600"/>
              <a:t>Process delivery -&gt; </a:t>
            </a:r>
            <a:r>
              <a:rPr lang="en" sz="1600">
                <a:solidFill>
                  <a:schemeClr val="accent1"/>
                </a:solidFill>
              </a:rPr>
              <a:t>Delivery created </a:t>
            </a:r>
            <a:r>
              <a:rPr lang="en" sz="1600"/>
              <a:t>-&gt;</a:t>
            </a:r>
            <a:endParaRPr sz="1600"/>
          </a:p>
          <a:p>
            <a:pPr indent="0" lvl="0" marL="45720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600"/>
              <a:t>Complete order -&gt; </a:t>
            </a:r>
            <a:r>
              <a:rPr lang="en" sz="1600">
                <a:solidFill>
                  <a:schemeClr val="accent1"/>
                </a:solidFill>
              </a:rPr>
              <a:t>Order completed</a:t>
            </a:r>
            <a:endParaRPr sz="1600">
              <a:solidFill>
                <a:schemeClr val="accent2"/>
              </a:solidFill>
            </a:endParaRPr>
          </a:p>
        </p:txBody>
      </p:sp>
      <p:sp>
        <p:nvSpPr>
          <p:cNvPr id="575" name="Google Shape;575;p62"/>
          <p:cNvSpPr txBox="1"/>
          <p:nvPr>
            <p:ph type="title"/>
          </p:nvPr>
        </p:nvSpPr>
        <p:spPr>
          <a:xfrm>
            <a:off x="719988" y="459128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2"/>
                </a:solidFill>
              </a:rPr>
              <a:t>&lt;/ </a:t>
            </a:r>
            <a:r>
              <a:rPr lang="en" sz="2400"/>
              <a:t>Apply to our problem (Success path)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576" name="Google Shape;576;p62"/>
          <p:cNvSpPr txBox="1"/>
          <p:nvPr/>
        </p:nvSpPr>
        <p:spPr>
          <a:xfrm>
            <a:off x="7721100" y="3868300"/>
            <a:ext cx="7029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rPr>
              <a:t>/&gt;</a:t>
            </a:r>
            <a:endParaRPr sz="3600">
              <a:solidFill>
                <a:schemeClr val="dk1"/>
              </a:solidFill>
            </a:endParaRPr>
          </a:p>
        </p:txBody>
      </p:sp>
      <p:sp>
        <p:nvSpPr>
          <p:cNvPr id="577" name="Google Shape;577;p62"/>
          <p:cNvSpPr txBox="1"/>
          <p:nvPr>
            <p:ph idx="2" type="title"/>
          </p:nvPr>
        </p:nvSpPr>
        <p:spPr>
          <a:xfrm>
            <a:off x="6585300" y="84275"/>
            <a:ext cx="2466900" cy="43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4. Saga - Choreography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63"/>
          <p:cNvSpPr txBox="1"/>
          <p:nvPr>
            <p:ph type="title"/>
          </p:nvPr>
        </p:nvSpPr>
        <p:spPr>
          <a:xfrm>
            <a:off x="719988" y="459128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2"/>
                </a:solidFill>
              </a:rPr>
              <a:t>&lt;/ </a:t>
            </a:r>
            <a:r>
              <a:rPr lang="en" sz="2400"/>
              <a:t>Apply to our problem (Failure paths)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583" name="Google Shape;583;p63"/>
          <p:cNvSpPr txBox="1"/>
          <p:nvPr>
            <p:ph idx="1" type="body"/>
          </p:nvPr>
        </p:nvSpPr>
        <p:spPr>
          <a:xfrm>
            <a:off x="720000" y="1357275"/>
            <a:ext cx="7704000" cy="249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80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Create order</a:t>
            </a:r>
            <a:r>
              <a:rPr lang="en" sz="1600"/>
              <a:t> -&gt; </a:t>
            </a:r>
            <a:r>
              <a:rPr lang="en" sz="1600">
                <a:solidFill>
                  <a:schemeClr val="accent2"/>
                </a:solidFill>
              </a:rPr>
              <a:t>Create order failed</a:t>
            </a:r>
            <a:endParaRPr sz="1600">
              <a:solidFill>
                <a:schemeClr val="accent1"/>
              </a:solidFill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>
                <a:solidFill>
                  <a:schemeClr val="accent1"/>
                </a:solidFill>
              </a:rPr>
              <a:t>... </a:t>
            </a:r>
            <a:r>
              <a:rPr lang="en" sz="1600"/>
              <a:t>Process payment -&gt; </a:t>
            </a:r>
            <a:r>
              <a:rPr lang="en" sz="1600">
                <a:solidFill>
                  <a:schemeClr val="accent2"/>
                </a:solidFill>
              </a:rPr>
              <a:t>Payment failed</a:t>
            </a:r>
            <a:r>
              <a:rPr lang="en" sz="1600">
                <a:solidFill>
                  <a:schemeClr val="accent1"/>
                </a:solidFill>
              </a:rPr>
              <a:t> </a:t>
            </a:r>
            <a:r>
              <a:rPr lang="en" sz="1600"/>
              <a:t>-&gt; </a:t>
            </a:r>
            <a:endParaRPr sz="1600"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600"/>
              <a:t>Cancel order</a:t>
            </a:r>
            <a:endParaRPr sz="1600"/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>
                <a:solidFill>
                  <a:schemeClr val="accent1"/>
                </a:solidFill>
              </a:rPr>
              <a:t>... </a:t>
            </a:r>
            <a:r>
              <a:rPr lang="en" sz="1600"/>
              <a:t>Inventory delivery -&gt; </a:t>
            </a:r>
            <a:r>
              <a:rPr lang="en" sz="1600">
                <a:solidFill>
                  <a:schemeClr val="accent2"/>
                </a:solidFill>
              </a:rPr>
              <a:t>Inventory delivery failed </a:t>
            </a:r>
            <a:r>
              <a:rPr lang="en" sz="1600"/>
              <a:t>-&gt; </a:t>
            </a:r>
            <a:endParaRPr sz="1600"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600"/>
              <a:t>Cancel order, </a:t>
            </a:r>
            <a:r>
              <a:rPr lang="en" sz="1600"/>
              <a:t>Cancel payment</a:t>
            </a:r>
            <a:endParaRPr sz="1600"/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>
                <a:solidFill>
                  <a:schemeClr val="accent1"/>
                </a:solidFill>
              </a:rPr>
              <a:t>... </a:t>
            </a:r>
            <a:r>
              <a:rPr lang="en" sz="1600"/>
              <a:t>Process delivery -&gt; </a:t>
            </a:r>
            <a:r>
              <a:rPr lang="en" sz="1600">
                <a:solidFill>
                  <a:schemeClr val="accent2"/>
                </a:solidFill>
              </a:rPr>
              <a:t>Delivery failed </a:t>
            </a:r>
            <a:r>
              <a:rPr lang="en" sz="1600"/>
              <a:t>-&gt; </a:t>
            </a:r>
            <a:endParaRPr sz="1600"/>
          </a:p>
          <a:p>
            <a:pPr indent="0" lvl="0" marL="45720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600"/>
              <a:t>Cancel order, Cancel payment, </a:t>
            </a:r>
            <a:r>
              <a:rPr lang="en" sz="1600"/>
              <a:t>Reverse inventory delivery</a:t>
            </a:r>
            <a:endParaRPr sz="1600"/>
          </a:p>
        </p:txBody>
      </p:sp>
      <p:sp>
        <p:nvSpPr>
          <p:cNvPr id="584" name="Google Shape;584;p63"/>
          <p:cNvSpPr txBox="1"/>
          <p:nvPr>
            <p:ph idx="2" type="title"/>
          </p:nvPr>
        </p:nvSpPr>
        <p:spPr>
          <a:xfrm>
            <a:off x="6585300" y="84275"/>
            <a:ext cx="2466900" cy="43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4. Saga - Choreography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8"/>
          <p:cNvSpPr txBox="1"/>
          <p:nvPr>
            <p:ph idx="1" type="body"/>
          </p:nvPr>
        </p:nvSpPr>
        <p:spPr>
          <a:xfrm>
            <a:off x="720000" y="1357275"/>
            <a:ext cx="7704000" cy="249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600"/>
              <a:t>Repository URL:</a:t>
            </a:r>
            <a:endParaRPr sz="16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chemeClr val="hlink"/>
                </a:solidFill>
                <a:hlinkClick r:id="rId3"/>
              </a:rPr>
              <a:t>https://github.com/trannamtrung1st/SagaSeminar</a:t>
            </a:r>
            <a:endParaRPr sz="16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600"/>
              <a:t>Requirements:</a:t>
            </a:r>
            <a:endParaRPr sz="1600"/>
          </a:p>
          <a:p>
            <a:pPr indent="-330200" lvl="0" marL="457200" rtl="0" algn="l">
              <a:spcBef>
                <a:spcPts val="8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.NET SDK 6.0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Docker Desktop</a:t>
            </a:r>
            <a:endParaRPr sz="1600"/>
          </a:p>
        </p:txBody>
      </p:sp>
      <p:sp>
        <p:nvSpPr>
          <p:cNvPr id="252" name="Google Shape;252;p28"/>
          <p:cNvSpPr txBox="1"/>
          <p:nvPr>
            <p:ph type="title"/>
          </p:nvPr>
        </p:nvSpPr>
        <p:spPr>
          <a:xfrm>
            <a:off x="719988" y="459128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&lt;/ </a:t>
            </a:r>
            <a:r>
              <a:rPr lang="en"/>
              <a:t>Resources</a:t>
            </a:r>
            <a:endParaRPr/>
          </a:p>
        </p:txBody>
      </p:sp>
      <p:sp>
        <p:nvSpPr>
          <p:cNvPr id="253" name="Google Shape;253;p28"/>
          <p:cNvSpPr txBox="1"/>
          <p:nvPr/>
        </p:nvSpPr>
        <p:spPr>
          <a:xfrm>
            <a:off x="7721100" y="3868300"/>
            <a:ext cx="7029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rPr>
              <a:t>/&gt;</a:t>
            </a:r>
            <a:endParaRPr sz="3600">
              <a:solidFill>
                <a:schemeClr val="dk1"/>
              </a:solidFill>
            </a:endParaRPr>
          </a:p>
        </p:txBody>
      </p:sp>
      <p:pic>
        <p:nvPicPr>
          <p:cNvPr id="254" name="Google Shape;254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00800" y="2297085"/>
            <a:ext cx="2007850" cy="200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64"/>
          <p:cNvSpPr txBox="1"/>
          <p:nvPr>
            <p:ph idx="1" type="body"/>
          </p:nvPr>
        </p:nvSpPr>
        <p:spPr>
          <a:xfrm>
            <a:off x="720000" y="1357275"/>
            <a:ext cx="7704000" cy="249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590" name="Google Shape;590;p64"/>
          <p:cNvSpPr txBox="1"/>
          <p:nvPr>
            <p:ph type="title"/>
          </p:nvPr>
        </p:nvSpPr>
        <p:spPr>
          <a:xfrm>
            <a:off x="719988" y="459128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2"/>
                </a:solidFill>
              </a:rPr>
              <a:t>&lt;/ </a:t>
            </a:r>
            <a:r>
              <a:rPr lang="en" sz="2400"/>
              <a:t>Apply to our demo (Publishing events)</a:t>
            </a:r>
            <a:endParaRPr sz="2400"/>
          </a:p>
        </p:txBody>
      </p:sp>
      <p:sp>
        <p:nvSpPr>
          <p:cNvPr id="591" name="Google Shape;591;p64"/>
          <p:cNvSpPr txBox="1"/>
          <p:nvPr/>
        </p:nvSpPr>
        <p:spPr>
          <a:xfrm>
            <a:off x="7721100" y="3868300"/>
            <a:ext cx="7029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rPr>
              <a:t>/&gt;</a:t>
            </a:r>
            <a:endParaRPr sz="3600">
              <a:solidFill>
                <a:schemeClr val="dk1"/>
              </a:solidFill>
            </a:endParaRPr>
          </a:p>
        </p:txBody>
      </p:sp>
      <p:pic>
        <p:nvPicPr>
          <p:cNvPr id="592" name="Google Shape;592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2225" y="1114175"/>
            <a:ext cx="7119560" cy="3267325"/>
          </a:xfrm>
          <a:prstGeom prst="rect">
            <a:avLst/>
          </a:prstGeom>
          <a:noFill/>
          <a:ln>
            <a:noFill/>
          </a:ln>
        </p:spPr>
      </p:pic>
      <p:sp>
        <p:nvSpPr>
          <p:cNvPr id="593" name="Google Shape;593;p64"/>
          <p:cNvSpPr txBox="1"/>
          <p:nvPr/>
        </p:nvSpPr>
        <p:spPr>
          <a:xfrm>
            <a:off x="6501225" y="3971650"/>
            <a:ext cx="148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OrderService</a:t>
            </a:r>
            <a:endParaRPr>
              <a:solidFill>
                <a:schemeClr val="lt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594" name="Google Shape;594;p64"/>
          <p:cNvSpPr txBox="1"/>
          <p:nvPr>
            <p:ph idx="2" type="title"/>
          </p:nvPr>
        </p:nvSpPr>
        <p:spPr>
          <a:xfrm>
            <a:off x="6585300" y="84275"/>
            <a:ext cx="2466900" cy="43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4. Saga - Choreography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65"/>
          <p:cNvSpPr txBox="1"/>
          <p:nvPr>
            <p:ph idx="1" type="body"/>
          </p:nvPr>
        </p:nvSpPr>
        <p:spPr>
          <a:xfrm>
            <a:off x="720000" y="1357275"/>
            <a:ext cx="7704000" cy="249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600" name="Google Shape;600;p65"/>
          <p:cNvSpPr txBox="1"/>
          <p:nvPr>
            <p:ph type="title"/>
          </p:nvPr>
        </p:nvSpPr>
        <p:spPr>
          <a:xfrm>
            <a:off x="719988" y="459128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2"/>
                </a:solidFill>
              </a:rPr>
              <a:t>&lt;/ </a:t>
            </a:r>
            <a:r>
              <a:rPr lang="en" sz="2400"/>
              <a:t>Apply to our demo (Handling events)</a:t>
            </a:r>
            <a:endParaRPr sz="2400"/>
          </a:p>
        </p:txBody>
      </p:sp>
      <p:sp>
        <p:nvSpPr>
          <p:cNvPr id="601" name="Google Shape;601;p65"/>
          <p:cNvSpPr txBox="1"/>
          <p:nvPr/>
        </p:nvSpPr>
        <p:spPr>
          <a:xfrm>
            <a:off x="7721100" y="3868300"/>
            <a:ext cx="7029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rPr>
              <a:t>/&gt;</a:t>
            </a:r>
            <a:endParaRPr sz="3600">
              <a:solidFill>
                <a:schemeClr val="dk1"/>
              </a:solidFill>
            </a:endParaRPr>
          </a:p>
        </p:txBody>
      </p:sp>
      <p:pic>
        <p:nvPicPr>
          <p:cNvPr id="602" name="Google Shape;602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91027"/>
            <a:ext cx="9144000" cy="2999148"/>
          </a:xfrm>
          <a:prstGeom prst="rect">
            <a:avLst/>
          </a:prstGeom>
          <a:noFill/>
          <a:ln>
            <a:noFill/>
          </a:ln>
        </p:spPr>
      </p:pic>
      <p:sp>
        <p:nvSpPr>
          <p:cNvPr id="603" name="Google Shape;603;p65"/>
          <p:cNvSpPr txBox="1"/>
          <p:nvPr/>
        </p:nvSpPr>
        <p:spPr>
          <a:xfrm>
            <a:off x="7403100" y="3789975"/>
            <a:ext cx="174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PaymentService</a:t>
            </a:r>
            <a:endParaRPr>
              <a:solidFill>
                <a:schemeClr val="lt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604" name="Google Shape;604;p65"/>
          <p:cNvSpPr txBox="1"/>
          <p:nvPr>
            <p:ph idx="2" type="title"/>
          </p:nvPr>
        </p:nvSpPr>
        <p:spPr>
          <a:xfrm>
            <a:off x="6585300" y="84275"/>
            <a:ext cx="2466900" cy="43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4. Saga - Choreography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66"/>
          <p:cNvSpPr txBox="1"/>
          <p:nvPr>
            <p:ph idx="1" type="body"/>
          </p:nvPr>
        </p:nvSpPr>
        <p:spPr>
          <a:xfrm>
            <a:off x="720000" y="1128675"/>
            <a:ext cx="3863100" cy="249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1"/>
                </a:solidFill>
              </a:rPr>
              <a:t>Pros</a:t>
            </a:r>
            <a:endParaRPr sz="1600">
              <a:solidFill>
                <a:schemeClr val="accent1"/>
              </a:solidFill>
            </a:endParaRPr>
          </a:p>
          <a:p>
            <a:pPr indent="-330200" lvl="0" marL="457200" rtl="0" algn="l">
              <a:spcBef>
                <a:spcPts val="8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Good for </a:t>
            </a:r>
            <a:r>
              <a:rPr lang="en" sz="1600"/>
              <a:t>simple, </a:t>
            </a:r>
            <a:r>
              <a:rPr lang="en" sz="1600"/>
              <a:t>few participants, no </a:t>
            </a:r>
            <a:r>
              <a:rPr lang="en" sz="1600"/>
              <a:t>need coordination logic workflows</a:t>
            </a:r>
            <a:endParaRPr sz="1600"/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No need </a:t>
            </a:r>
            <a:r>
              <a:rPr lang="en" sz="1600"/>
              <a:t>to maintain </a:t>
            </a:r>
            <a:r>
              <a:rPr lang="en" sz="1600"/>
              <a:t>orchestrator service</a:t>
            </a:r>
            <a:endParaRPr sz="1600"/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No single point of failure </a:t>
            </a:r>
            <a:endParaRPr sz="1600"/>
          </a:p>
          <a:p>
            <a:pPr indent="-330200" lvl="0" marL="457200" rtl="0" algn="l">
              <a:spcBef>
                <a:spcPts val="1000"/>
              </a:spcBef>
              <a:spcAft>
                <a:spcPts val="1000"/>
              </a:spcAft>
              <a:buSzPts val="1600"/>
              <a:buChar char="●"/>
            </a:pPr>
            <a:r>
              <a:rPr lang="en" sz="1600"/>
              <a:t>Responsibilities are shared and distributed</a:t>
            </a:r>
            <a:endParaRPr sz="1600"/>
          </a:p>
        </p:txBody>
      </p:sp>
      <p:sp>
        <p:nvSpPr>
          <p:cNvPr id="610" name="Google Shape;610;p66"/>
          <p:cNvSpPr txBox="1"/>
          <p:nvPr>
            <p:ph type="title"/>
          </p:nvPr>
        </p:nvSpPr>
        <p:spPr>
          <a:xfrm>
            <a:off x="719988" y="459128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2"/>
                </a:solidFill>
              </a:rPr>
              <a:t>&lt;/ </a:t>
            </a:r>
            <a:r>
              <a:rPr lang="en" sz="2400"/>
              <a:t>Choreography - Pros &amp; Cons</a:t>
            </a:r>
            <a:endParaRPr sz="2400"/>
          </a:p>
        </p:txBody>
      </p:sp>
      <p:sp>
        <p:nvSpPr>
          <p:cNvPr id="611" name="Google Shape;611;p66"/>
          <p:cNvSpPr txBox="1"/>
          <p:nvPr>
            <p:ph idx="1" type="body"/>
          </p:nvPr>
        </p:nvSpPr>
        <p:spPr>
          <a:xfrm>
            <a:off x="4578325" y="1128675"/>
            <a:ext cx="3863100" cy="249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2"/>
                </a:solidFill>
              </a:rPr>
              <a:t>Cons</a:t>
            </a:r>
            <a:endParaRPr sz="1600">
              <a:solidFill>
                <a:schemeClr val="accent2"/>
              </a:solidFill>
            </a:endParaRPr>
          </a:p>
          <a:p>
            <a:pPr indent="-330200" lvl="0" marL="457200" rtl="0" algn="l">
              <a:spcBef>
                <a:spcPts val="8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Cumbersome when adding new participants and steps </a:t>
            </a:r>
            <a:endParaRPr sz="1600"/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Complicated dependencies (cyclic, tight coupling) </a:t>
            </a:r>
            <a:r>
              <a:rPr lang="en" sz="1600"/>
              <a:t>between participants</a:t>
            </a:r>
            <a:endParaRPr sz="1600"/>
          </a:p>
          <a:p>
            <a:pPr indent="-330200" lvl="0" marL="457200" rtl="0" algn="l">
              <a:spcBef>
                <a:spcPts val="1000"/>
              </a:spcBef>
              <a:spcAft>
                <a:spcPts val="1000"/>
              </a:spcAft>
              <a:buSzPts val="1600"/>
              <a:buChar char="●"/>
            </a:pPr>
            <a:r>
              <a:rPr lang="en" sz="1600"/>
              <a:t>All services must be running to simulate a transaction -&gt; difficult to do integration testing</a:t>
            </a:r>
            <a:endParaRPr sz="1600"/>
          </a:p>
        </p:txBody>
      </p:sp>
      <p:sp>
        <p:nvSpPr>
          <p:cNvPr id="612" name="Google Shape;612;p66"/>
          <p:cNvSpPr txBox="1"/>
          <p:nvPr>
            <p:ph idx="2" type="title"/>
          </p:nvPr>
        </p:nvSpPr>
        <p:spPr>
          <a:xfrm>
            <a:off x="6585300" y="84275"/>
            <a:ext cx="2466900" cy="43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4. Saga - Choreography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7" name="Google Shape;617;p67"/>
          <p:cNvGrpSpPr/>
          <p:nvPr/>
        </p:nvGrpSpPr>
        <p:grpSpPr>
          <a:xfrm>
            <a:off x="772525" y="726625"/>
            <a:ext cx="6578100" cy="3438300"/>
            <a:chOff x="772525" y="726625"/>
            <a:chExt cx="6578100" cy="3438300"/>
          </a:xfrm>
        </p:grpSpPr>
        <p:sp>
          <p:nvSpPr>
            <p:cNvPr id="618" name="Google Shape;618;p67"/>
            <p:cNvSpPr/>
            <p:nvPr/>
          </p:nvSpPr>
          <p:spPr>
            <a:xfrm>
              <a:off x="772525" y="726625"/>
              <a:ext cx="6578100" cy="34383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67"/>
            <p:cNvSpPr/>
            <p:nvPr/>
          </p:nvSpPr>
          <p:spPr>
            <a:xfrm>
              <a:off x="772525" y="726625"/>
              <a:ext cx="6578100" cy="2553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20" name="Google Shape;620;p67"/>
          <p:cNvGrpSpPr/>
          <p:nvPr/>
        </p:nvGrpSpPr>
        <p:grpSpPr>
          <a:xfrm>
            <a:off x="3993600" y="3441475"/>
            <a:ext cx="2119748" cy="1127400"/>
            <a:chOff x="4924170" y="3441525"/>
            <a:chExt cx="3447305" cy="1127400"/>
          </a:xfrm>
        </p:grpSpPr>
        <p:sp>
          <p:nvSpPr>
            <p:cNvPr id="621" name="Google Shape;621;p67"/>
            <p:cNvSpPr/>
            <p:nvPr/>
          </p:nvSpPr>
          <p:spPr>
            <a:xfrm>
              <a:off x="4924170" y="3441525"/>
              <a:ext cx="3447300" cy="11274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67"/>
            <p:cNvSpPr/>
            <p:nvPr/>
          </p:nvSpPr>
          <p:spPr>
            <a:xfrm>
              <a:off x="4924175" y="3441525"/>
              <a:ext cx="3447300" cy="2553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23" name="Google Shape;623;p67"/>
          <p:cNvGrpSpPr/>
          <p:nvPr/>
        </p:nvGrpSpPr>
        <p:grpSpPr>
          <a:xfrm>
            <a:off x="5422275" y="1302375"/>
            <a:ext cx="2560700" cy="1952840"/>
            <a:chOff x="-227375" y="1029588"/>
            <a:chExt cx="4718446" cy="4667400"/>
          </a:xfrm>
        </p:grpSpPr>
        <p:sp>
          <p:nvSpPr>
            <p:cNvPr id="624" name="Google Shape;624;p67"/>
            <p:cNvSpPr/>
            <p:nvPr/>
          </p:nvSpPr>
          <p:spPr>
            <a:xfrm>
              <a:off x="-227375" y="1029588"/>
              <a:ext cx="4718400" cy="46674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67"/>
            <p:cNvSpPr/>
            <p:nvPr/>
          </p:nvSpPr>
          <p:spPr>
            <a:xfrm>
              <a:off x="-227329" y="1029588"/>
              <a:ext cx="4718400" cy="6102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26" name="Google Shape;626;p67"/>
          <p:cNvSpPr txBox="1"/>
          <p:nvPr>
            <p:ph type="title"/>
          </p:nvPr>
        </p:nvSpPr>
        <p:spPr>
          <a:xfrm>
            <a:off x="1045150" y="1866000"/>
            <a:ext cx="4246800" cy="82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/>
              <a:t>Saga - Orchestrator</a:t>
            </a:r>
            <a:endParaRPr sz="4200"/>
          </a:p>
        </p:txBody>
      </p:sp>
      <p:sp>
        <p:nvSpPr>
          <p:cNvPr id="627" name="Google Shape;627;p67"/>
          <p:cNvSpPr txBox="1"/>
          <p:nvPr>
            <p:ph idx="2" type="title"/>
          </p:nvPr>
        </p:nvSpPr>
        <p:spPr>
          <a:xfrm>
            <a:off x="5590076" y="1551675"/>
            <a:ext cx="2225100" cy="151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628" name="Google Shape;628;p67"/>
          <p:cNvSpPr txBox="1"/>
          <p:nvPr/>
        </p:nvSpPr>
        <p:spPr>
          <a:xfrm>
            <a:off x="841925" y="1094475"/>
            <a:ext cx="1077300" cy="5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rPr>
              <a:t>&lt;/&gt;</a:t>
            </a:r>
            <a:endParaRPr sz="3600">
              <a:solidFill>
                <a:schemeClr val="lt2"/>
              </a:solidFill>
            </a:endParaRPr>
          </a:p>
        </p:txBody>
      </p:sp>
      <p:sp>
        <p:nvSpPr>
          <p:cNvPr id="629" name="Google Shape;629;p67"/>
          <p:cNvSpPr txBox="1"/>
          <p:nvPr/>
        </p:nvSpPr>
        <p:spPr>
          <a:xfrm>
            <a:off x="4445082" y="3760875"/>
            <a:ext cx="1216800" cy="74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accent2"/>
                </a:solidFill>
              </a:rPr>
              <a:t>}</a:t>
            </a:r>
            <a:r>
              <a:rPr lang="en" sz="3600">
                <a:solidFill>
                  <a:schemeClr val="dk1"/>
                </a:solidFill>
              </a:rPr>
              <a:t> /&gt; </a:t>
            </a:r>
            <a:r>
              <a:rPr lang="en" sz="3600">
                <a:solidFill>
                  <a:schemeClr val="accent1"/>
                </a:solidFill>
              </a:rPr>
              <a:t>[</a:t>
            </a:r>
            <a:endParaRPr sz="360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68"/>
          <p:cNvSpPr txBox="1"/>
          <p:nvPr>
            <p:ph idx="1" type="body"/>
          </p:nvPr>
        </p:nvSpPr>
        <p:spPr>
          <a:xfrm>
            <a:off x="720000" y="1357275"/>
            <a:ext cx="7704000" cy="249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8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Orchestrator coordinates sagas using a centralized controller</a:t>
            </a:r>
            <a:endParaRPr sz="1600"/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Trigger participants local transactions to perform in case of events</a:t>
            </a:r>
            <a:endParaRPr sz="1600"/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Handle failures by running compensating transactions/actions</a:t>
            </a:r>
            <a:endParaRPr sz="1600"/>
          </a:p>
          <a:p>
            <a:pPr indent="-330200" lvl="0" marL="457200" rtl="0" algn="l">
              <a:spcBef>
                <a:spcPts val="1000"/>
              </a:spcBef>
              <a:spcAft>
                <a:spcPts val="1000"/>
              </a:spcAft>
              <a:buSzPts val="1600"/>
              <a:buChar char="●"/>
            </a:pPr>
            <a:r>
              <a:rPr lang="en" sz="1600"/>
              <a:t>Status can be managed and persisted for monitoring and management purposes</a:t>
            </a:r>
            <a:endParaRPr sz="1600"/>
          </a:p>
        </p:txBody>
      </p:sp>
      <p:sp>
        <p:nvSpPr>
          <p:cNvPr id="635" name="Google Shape;635;p68"/>
          <p:cNvSpPr txBox="1"/>
          <p:nvPr>
            <p:ph type="title"/>
          </p:nvPr>
        </p:nvSpPr>
        <p:spPr>
          <a:xfrm>
            <a:off x="719988" y="459128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2"/>
                </a:solidFill>
              </a:rPr>
              <a:t>&lt;/ </a:t>
            </a:r>
            <a:r>
              <a:rPr lang="en" sz="2400"/>
              <a:t>What is orchestrator-based saga?</a:t>
            </a:r>
            <a:endParaRPr sz="2400"/>
          </a:p>
        </p:txBody>
      </p:sp>
      <p:sp>
        <p:nvSpPr>
          <p:cNvPr id="636" name="Google Shape;636;p68"/>
          <p:cNvSpPr txBox="1"/>
          <p:nvPr/>
        </p:nvSpPr>
        <p:spPr>
          <a:xfrm>
            <a:off x="7721100" y="3868300"/>
            <a:ext cx="7029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rPr>
              <a:t>/&gt;</a:t>
            </a:r>
            <a:endParaRPr sz="3600">
              <a:solidFill>
                <a:schemeClr val="dk1"/>
              </a:solidFill>
            </a:endParaRPr>
          </a:p>
        </p:txBody>
      </p:sp>
      <p:sp>
        <p:nvSpPr>
          <p:cNvPr id="637" name="Google Shape;637;p68"/>
          <p:cNvSpPr txBox="1"/>
          <p:nvPr>
            <p:ph idx="2" type="title"/>
          </p:nvPr>
        </p:nvSpPr>
        <p:spPr>
          <a:xfrm>
            <a:off x="6706800" y="84275"/>
            <a:ext cx="2345400" cy="43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5. Saga - Orchestrator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69"/>
          <p:cNvSpPr txBox="1"/>
          <p:nvPr>
            <p:ph idx="1" type="body"/>
          </p:nvPr>
        </p:nvSpPr>
        <p:spPr>
          <a:xfrm>
            <a:off x="720000" y="1357275"/>
            <a:ext cx="7704000" cy="249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643" name="Google Shape;643;p69"/>
          <p:cNvSpPr txBox="1"/>
          <p:nvPr>
            <p:ph type="title"/>
          </p:nvPr>
        </p:nvSpPr>
        <p:spPr>
          <a:xfrm>
            <a:off x="719988" y="459128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2"/>
                </a:solidFill>
              </a:rPr>
              <a:t>&lt;/ </a:t>
            </a:r>
            <a:r>
              <a:rPr lang="en" sz="2400"/>
              <a:t>What is orchestrator-based saga?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644" name="Google Shape;644;p69"/>
          <p:cNvSpPr txBox="1"/>
          <p:nvPr/>
        </p:nvSpPr>
        <p:spPr>
          <a:xfrm>
            <a:off x="7721100" y="3868300"/>
            <a:ext cx="7029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rPr>
              <a:t>/&gt;</a:t>
            </a:r>
            <a:endParaRPr sz="3600">
              <a:solidFill>
                <a:schemeClr val="dk1"/>
              </a:solidFill>
            </a:endParaRPr>
          </a:p>
        </p:txBody>
      </p:sp>
      <p:pic>
        <p:nvPicPr>
          <p:cNvPr id="645" name="Google Shape;645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6188" y="1031825"/>
            <a:ext cx="4831625" cy="4010725"/>
          </a:xfrm>
          <a:prstGeom prst="rect">
            <a:avLst/>
          </a:prstGeom>
          <a:noFill/>
          <a:ln>
            <a:noFill/>
          </a:ln>
        </p:spPr>
      </p:pic>
      <p:sp>
        <p:nvSpPr>
          <p:cNvPr id="646" name="Google Shape;646;p69"/>
          <p:cNvSpPr txBox="1"/>
          <p:nvPr>
            <p:ph idx="2" type="title"/>
          </p:nvPr>
        </p:nvSpPr>
        <p:spPr>
          <a:xfrm>
            <a:off x="6706800" y="84275"/>
            <a:ext cx="2345400" cy="43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5. Saga - Orchestrator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70"/>
          <p:cNvSpPr txBox="1"/>
          <p:nvPr>
            <p:ph idx="1" type="body"/>
          </p:nvPr>
        </p:nvSpPr>
        <p:spPr>
          <a:xfrm>
            <a:off x="720000" y="1357275"/>
            <a:ext cx="7704000" cy="249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800"/>
              </a:spcBef>
              <a:spcAft>
                <a:spcPts val="1000"/>
              </a:spcAft>
              <a:buSzPts val="1600"/>
              <a:buAutoNum type="arabicPeriod"/>
            </a:pPr>
            <a:r>
              <a:rPr lang="en" sz="1600"/>
              <a:t>Create order -&gt; </a:t>
            </a:r>
            <a:r>
              <a:rPr lang="en" sz="1600">
                <a:solidFill>
                  <a:schemeClr val="accent1"/>
                </a:solidFill>
              </a:rPr>
              <a:t>Order created </a:t>
            </a:r>
            <a:r>
              <a:rPr lang="en" sz="1600"/>
              <a:t>-&gt; ?</a:t>
            </a:r>
            <a:endParaRPr sz="1600"/>
          </a:p>
        </p:txBody>
      </p:sp>
      <p:sp>
        <p:nvSpPr>
          <p:cNvPr id="652" name="Google Shape;652;p70"/>
          <p:cNvSpPr txBox="1"/>
          <p:nvPr>
            <p:ph type="title"/>
          </p:nvPr>
        </p:nvSpPr>
        <p:spPr>
          <a:xfrm>
            <a:off x="719988" y="459128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2"/>
                </a:solidFill>
              </a:rPr>
              <a:t>&lt;/ </a:t>
            </a:r>
            <a:r>
              <a:rPr lang="en" sz="2400"/>
              <a:t>Apply to our problem (Success path)</a:t>
            </a:r>
            <a:endParaRPr sz="2400"/>
          </a:p>
        </p:txBody>
      </p:sp>
      <p:sp>
        <p:nvSpPr>
          <p:cNvPr id="653" name="Google Shape;653;p70"/>
          <p:cNvSpPr txBox="1"/>
          <p:nvPr/>
        </p:nvSpPr>
        <p:spPr>
          <a:xfrm>
            <a:off x="7721100" y="3868300"/>
            <a:ext cx="7029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rPr>
              <a:t>/&gt;</a:t>
            </a:r>
            <a:endParaRPr sz="3600">
              <a:solidFill>
                <a:schemeClr val="dk1"/>
              </a:solidFill>
            </a:endParaRPr>
          </a:p>
        </p:txBody>
      </p:sp>
      <p:sp>
        <p:nvSpPr>
          <p:cNvPr id="654" name="Google Shape;654;p70"/>
          <p:cNvSpPr txBox="1"/>
          <p:nvPr>
            <p:ph idx="2" type="title"/>
          </p:nvPr>
        </p:nvSpPr>
        <p:spPr>
          <a:xfrm>
            <a:off x="6706800" y="84275"/>
            <a:ext cx="2345400" cy="43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5. Saga - Orchestrator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71"/>
          <p:cNvSpPr txBox="1"/>
          <p:nvPr>
            <p:ph idx="1" type="body"/>
          </p:nvPr>
        </p:nvSpPr>
        <p:spPr>
          <a:xfrm>
            <a:off x="720000" y="1357275"/>
            <a:ext cx="7704000" cy="249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80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Create order -&gt; </a:t>
            </a:r>
            <a:r>
              <a:rPr lang="en" sz="1600">
                <a:solidFill>
                  <a:schemeClr val="accent1"/>
                </a:solidFill>
              </a:rPr>
              <a:t>Order created </a:t>
            </a:r>
            <a:r>
              <a:rPr lang="en" sz="1600"/>
              <a:t>-&gt; Orc -&gt;</a:t>
            </a:r>
            <a:endParaRPr sz="1600">
              <a:solidFill>
                <a:schemeClr val="lt2"/>
              </a:solidFill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2"/>
                </a:solidFill>
              </a:rPr>
              <a:t>C:</a:t>
            </a:r>
            <a:r>
              <a:rPr lang="en" sz="1600"/>
              <a:t>Process payment -&gt; </a:t>
            </a:r>
            <a:r>
              <a:rPr lang="en" sz="1600">
                <a:solidFill>
                  <a:schemeClr val="accent1"/>
                </a:solidFill>
              </a:rPr>
              <a:t>Payment created</a:t>
            </a:r>
            <a:r>
              <a:rPr lang="en" sz="1600"/>
              <a:t> -&gt; Orc -&gt;</a:t>
            </a:r>
            <a:endParaRPr sz="1600"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2"/>
                </a:solidFill>
              </a:rPr>
              <a:t>C:</a:t>
            </a:r>
            <a:r>
              <a:rPr lang="en" sz="1600"/>
              <a:t>Inventory delivery -&gt; </a:t>
            </a:r>
            <a:r>
              <a:rPr lang="en" sz="1600">
                <a:solidFill>
                  <a:schemeClr val="accent1"/>
                </a:solidFill>
              </a:rPr>
              <a:t>Delivery note created </a:t>
            </a:r>
            <a:r>
              <a:rPr lang="en" sz="1600"/>
              <a:t>-&gt; Orc -&gt;</a:t>
            </a:r>
            <a:endParaRPr sz="1600"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2"/>
                </a:solidFill>
              </a:rPr>
              <a:t>C:</a:t>
            </a:r>
            <a:r>
              <a:rPr lang="en" sz="1600"/>
              <a:t>Process delivery -&gt; </a:t>
            </a:r>
            <a:r>
              <a:rPr lang="en" sz="1600">
                <a:solidFill>
                  <a:schemeClr val="accent1"/>
                </a:solidFill>
              </a:rPr>
              <a:t>Delivery created </a:t>
            </a:r>
            <a:r>
              <a:rPr lang="en" sz="1600"/>
              <a:t>-&gt; Orc -&gt;</a:t>
            </a:r>
            <a:endParaRPr sz="1600"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2"/>
                </a:solidFill>
              </a:rPr>
              <a:t>C:</a:t>
            </a:r>
            <a:r>
              <a:rPr lang="en" sz="1600"/>
              <a:t>Complete order -&gt; </a:t>
            </a:r>
            <a:r>
              <a:rPr lang="en" sz="1600">
                <a:solidFill>
                  <a:schemeClr val="accent1"/>
                </a:solidFill>
              </a:rPr>
              <a:t>Order completed </a:t>
            </a:r>
            <a:r>
              <a:rPr lang="en" sz="1600"/>
              <a:t>-&gt; Orc</a:t>
            </a:r>
            <a:endParaRPr sz="16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i="1" lang="en" sz="1600"/>
              <a:t>Annotation</a:t>
            </a:r>
            <a:endParaRPr i="1" sz="1600"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i="1" lang="en" sz="1500"/>
              <a:t>Orc: Orchestrator        </a:t>
            </a:r>
            <a:r>
              <a:rPr i="1" lang="en" sz="1500">
                <a:solidFill>
                  <a:schemeClr val="lt2"/>
                </a:solidFill>
              </a:rPr>
              <a:t>C:</a:t>
            </a:r>
            <a:r>
              <a:rPr i="1" lang="en" sz="1500"/>
              <a:t>{action}: command that triggers action</a:t>
            </a:r>
            <a:endParaRPr i="1" sz="1500"/>
          </a:p>
        </p:txBody>
      </p:sp>
      <p:sp>
        <p:nvSpPr>
          <p:cNvPr id="660" name="Google Shape;660;p71"/>
          <p:cNvSpPr txBox="1"/>
          <p:nvPr>
            <p:ph type="title"/>
          </p:nvPr>
        </p:nvSpPr>
        <p:spPr>
          <a:xfrm>
            <a:off x="719988" y="459128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2"/>
                </a:solidFill>
              </a:rPr>
              <a:t>&lt;/ </a:t>
            </a:r>
            <a:r>
              <a:rPr lang="en" sz="2400"/>
              <a:t>Apply to our problem (Success path)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661" name="Google Shape;661;p71"/>
          <p:cNvSpPr txBox="1"/>
          <p:nvPr>
            <p:ph idx="2" type="title"/>
          </p:nvPr>
        </p:nvSpPr>
        <p:spPr>
          <a:xfrm>
            <a:off x="6706800" y="84275"/>
            <a:ext cx="2345400" cy="43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5. Saga - Orchestrator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72"/>
          <p:cNvSpPr txBox="1"/>
          <p:nvPr>
            <p:ph idx="1" type="body"/>
          </p:nvPr>
        </p:nvSpPr>
        <p:spPr>
          <a:xfrm>
            <a:off x="720000" y="1357275"/>
            <a:ext cx="7704000" cy="249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80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>
                <a:solidFill>
                  <a:schemeClr val="accent1"/>
                </a:solidFill>
              </a:rPr>
              <a:t>... </a:t>
            </a:r>
            <a:r>
              <a:rPr lang="en" sz="1600"/>
              <a:t>Process payment -&gt; </a:t>
            </a:r>
            <a:r>
              <a:rPr lang="en" sz="1600">
                <a:solidFill>
                  <a:schemeClr val="accent2"/>
                </a:solidFill>
              </a:rPr>
              <a:t>Payment failed</a:t>
            </a:r>
            <a:r>
              <a:rPr lang="en" sz="1600">
                <a:solidFill>
                  <a:schemeClr val="accent1"/>
                </a:solidFill>
              </a:rPr>
              <a:t> </a:t>
            </a:r>
            <a:r>
              <a:rPr lang="en" sz="1600"/>
              <a:t>-&gt; Orc -&gt; </a:t>
            </a:r>
            <a:endParaRPr sz="1600"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2"/>
                </a:solidFill>
              </a:rPr>
              <a:t>C:</a:t>
            </a:r>
            <a:r>
              <a:rPr lang="en" sz="1600"/>
              <a:t>Cancel order</a:t>
            </a:r>
            <a:endParaRPr sz="1600"/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>
                <a:solidFill>
                  <a:schemeClr val="accent1"/>
                </a:solidFill>
              </a:rPr>
              <a:t>... </a:t>
            </a:r>
            <a:r>
              <a:rPr lang="en" sz="1600"/>
              <a:t>Inventory delivery -&gt; </a:t>
            </a:r>
            <a:r>
              <a:rPr lang="en" sz="1600">
                <a:solidFill>
                  <a:schemeClr val="accent2"/>
                </a:solidFill>
              </a:rPr>
              <a:t>Inventory ... failed</a:t>
            </a:r>
            <a:r>
              <a:rPr lang="en" sz="1600">
                <a:solidFill>
                  <a:schemeClr val="accent1"/>
                </a:solidFill>
              </a:rPr>
              <a:t> </a:t>
            </a:r>
            <a:r>
              <a:rPr lang="en" sz="1600"/>
              <a:t>-&gt;  Orc -&gt; </a:t>
            </a:r>
            <a:endParaRPr sz="1600"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2"/>
                </a:solidFill>
              </a:rPr>
              <a:t>C:</a:t>
            </a:r>
            <a:r>
              <a:rPr lang="en" sz="1600"/>
              <a:t>Cancel order, </a:t>
            </a:r>
            <a:r>
              <a:rPr lang="en" sz="1600">
                <a:solidFill>
                  <a:schemeClr val="lt2"/>
                </a:solidFill>
              </a:rPr>
              <a:t>C:</a:t>
            </a:r>
            <a:r>
              <a:rPr lang="en" sz="1600"/>
              <a:t>Cancel payment</a:t>
            </a:r>
            <a:endParaRPr sz="1600">
              <a:solidFill>
                <a:schemeClr val="accent1"/>
              </a:solidFill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... </a:t>
            </a:r>
            <a:endParaRPr sz="16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i="1" lang="en" sz="1600"/>
              <a:t>Annotation</a:t>
            </a:r>
            <a:endParaRPr i="1" sz="1600"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i="1" lang="en" sz="1500"/>
              <a:t>Orc: Orchestrator        </a:t>
            </a:r>
            <a:r>
              <a:rPr i="1" lang="en" sz="1500">
                <a:solidFill>
                  <a:schemeClr val="lt2"/>
                </a:solidFill>
              </a:rPr>
              <a:t>C:</a:t>
            </a:r>
            <a:r>
              <a:rPr i="1" lang="en" sz="1500"/>
              <a:t>{action}: command that triggers action</a:t>
            </a:r>
            <a:endParaRPr i="1" sz="1500"/>
          </a:p>
        </p:txBody>
      </p:sp>
      <p:sp>
        <p:nvSpPr>
          <p:cNvPr id="667" name="Google Shape;667;p72"/>
          <p:cNvSpPr txBox="1"/>
          <p:nvPr>
            <p:ph type="title"/>
          </p:nvPr>
        </p:nvSpPr>
        <p:spPr>
          <a:xfrm>
            <a:off x="719988" y="459128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2"/>
                </a:solidFill>
              </a:rPr>
              <a:t>&lt;/ </a:t>
            </a:r>
            <a:r>
              <a:rPr lang="en" sz="2400"/>
              <a:t>Apply to our problem (Failure paths)</a:t>
            </a:r>
            <a:endParaRPr sz="2400"/>
          </a:p>
        </p:txBody>
      </p:sp>
      <p:sp>
        <p:nvSpPr>
          <p:cNvPr id="668" name="Google Shape;668;p72"/>
          <p:cNvSpPr txBox="1"/>
          <p:nvPr>
            <p:ph idx="2" type="title"/>
          </p:nvPr>
        </p:nvSpPr>
        <p:spPr>
          <a:xfrm>
            <a:off x="6706800" y="84275"/>
            <a:ext cx="2345400" cy="43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5. Saga - Orchestrator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73"/>
          <p:cNvSpPr txBox="1"/>
          <p:nvPr>
            <p:ph type="title"/>
          </p:nvPr>
        </p:nvSpPr>
        <p:spPr>
          <a:xfrm>
            <a:off x="719988" y="459128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2"/>
                </a:solidFill>
              </a:rPr>
              <a:t>&lt;/ </a:t>
            </a:r>
            <a:r>
              <a:rPr lang="en" sz="2400"/>
              <a:t>Apply to our demo (Orchestrator handles events)</a:t>
            </a:r>
            <a:endParaRPr sz="2400"/>
          </a:p>
        </p:txBody>
      </p:sp>
      <p:sp>
        <p:nvSpPr>
          <p:cNvPr id="674" name="Google Shape;674;p73"/>
          <p:cNvSpPr txBox="1"/>
          <p:nvPr/>
        </p:nvSpPr>
        <p:spPr>
          <a:xfrm>
            <a:off x="7721100" y="3258700"/>
            <a:ext cx="7029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rPr>
              <a:t>/&gt;</a:t>
            </a:r>
            <a:endParaRPr sz="3600">
              <a:solidFill>
                <a:schemeClr val="dk1"/>
              </a:solidFill>
            </a:endParaRPr>
          </a:p>
        </p:txBody>
      </p:sp>
      <p:pic>
        <p:nvPicPr>
          <p:cNvPr id="675" name="Google Shape;675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83285"/>
            <a:ext cx="9143999" cy="2798379"/>
          </a:xfrm>
          <a:prstGeom prst="rect">
            <a:avLst/>
          </a:prstGeom>
          <a:noFill/>
          <a:ln>
            <a:noFill/>
          </a:ln>
        </p:spPr>
      </p:pic>
      <p:sp>
        <p:nvSpPr>
          <p:cNvPr id="676" name="Google Shape;676;p73"/>
          <p:cNvSpPr txBox="1"/>
          <p:nvPr/>
        </p:nvSpPr>
        <p:spPr>
          <a:xfrm>
            <a:off x="7479050" y="3626800"/>
            <a:ext cx="148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Orchestrator</a:t>
            </a:r>
            <a:endParaRPr>
              <a:solidFill>
                <a:schemeClr val="lt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677" name="Google Shape;677;p73"/>
          <p:cNvSpPr txBox="1"/>
          <p:nvPr>
            <p:ph idx="2" type="title"/>
          </p:nvPr>
        </p:nvSpPr>
        <p:spPr>
          <a:xfrm>
            <a:off x="6706800" y="84275"/>
            <a:ext cx="2345400" cy="43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5. Saga - Orchestrator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9"/>
          <p:cNvSpPr txBox="1"/>
          <p:nvPr>
            <p:ph idx="1" type="body"/>
          </p:nvPr>
        </p:nvSpPr>
        <p:spPr>
          <a:xfrm>
            <a:off x="720000" y="1357275"/>
            <a:ext cx="5419800" cy="249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+300 software engineers</a:t>
            </a:r>
            <a:endParaRPr sz="18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+10 years in business</a:t>
            </a:r>
            <a:endParaRPr sz="18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3 development centers (2 offices in Singapore and USA)</a:t>
            </a:r>
            <a:endParaRPr sz="18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Website: </a:t>
            </a:r>
            <a:r>
              <a:rPr lang="en" sz="1800" u="sng">
                <a:solidFill>
                  <a:schemeClr val="hlink"/>
                </a:solidFill>
                <a:hlinkClick r:id="rId3"/>
              </a:rPr>
              <a:t>https://saigontechnology.com/</a:t>
            </a:r>
            <a:endParaRPr sz="1800"/>
          </a:p>
        </p:txBody>
      </p:sp>
      <p:sp>
        <p:nvSpPr>
          <p:cNvPr id="260" name="Google Shape;260;p29"/>
          <p:cNvSpPr txBox="1"/>
          <p:nvPr>
            <p:ph type="title"/>
          </p:nvPr>
        </p:nvSpPr>
        <p:spPr>
          <a:xfrm>
            <a:off x="719988" y="459128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&lt;/ </a:t>
            </a:r>
            <a:r>
              <a:rPr lang="en"/>
              <a:t>Saigon Technology</a:t>
            </a:r>
            <a:endParaRPr/>
          </a:p>
        </p:txBody>
      </p:sp>
      <p:sp>
        <p:nvSpPr>
          <p:cNvPr id="261" name="Google Shape;261;p29"/>
          <p:cNvSpPr txBox="1"/>
          <p:nvPr/>
        </p:nvSpPr>
        <p:spPr>
          <a:xfrm>
            <a:off x="7721100" y="3868300"/>
            <a:ext cx="7029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rPr>
              <a:t>/&gt;</a:t>
            </a:r>
            <a:endParaRPr sz="3600">
              <a:solidFill>
                <a:schemeClr val="dk1"/>
              </a:solidFill>
            </a:endParaRPr>
          </a:p>
        </p:txBody>
      </p:sp>
      <p:grpSp>
        <p:nvGrpSpPr>
          <p:cNvPr id="262" name="Google Shape;262;p29"/>
          <p:cNvGrpSpPr/>
          <p:nvPr/>
        </p:nvGrpSpPr>
        <p:grpSpPr>
          <a:xfrm>
            <a:off x="6139775" y="1390750"/>
            <a:ext cx="2119748" cy="1127400"/>
            <a:chOff x="4924170" y="3441525"/>
            <a:chExt cx="3447305" cy="1127400"/>
          </a:xfrm>
        </p:grpSpPr>
        <p:sp>
          <p:nvSpPr>
            <p:cNvPr id="263" name="Google Shape;263;p29"/>
            <p:cNvSpPr/>
            <p:nvPr/>
          </p:nvSpPr>
          <p:spPr>
            <a:xfrm>
              <a:off x="4924170" y="3441525"/>
              <a:ext cx="3447300" cy="11274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29"/>
            <p:cNvSpPr/>
            <p:nvPr/>
          </p:nvSpPr>
          <p:spPr>
            <a:xfrm>
              <a:off x="4924175" y="3441525"/>
              <a:ext cx="3447300" cy="2553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5" name="Google Shape;265;p29"/>
          <p:cNvSpPr txBox="1"/>
          <p:nvPr/>
        </p:nvSpPr>
        <p:spPr>
          <a:xfrm>
            <a:off x="6591257" y="1710150"/>
            <a:ext cx="1216800" cy="74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accent2"/>
                </a:solidFill>
              </a:rPr>
              <a:t>}</a:t>
            </a:r>
            <a:r>
              <a:rPr lang="en" sz="3600">
                <a:solidFill>
                  <a:schemeClr val="dk1"/>
                </a:solidFill>
              </a:rPr>
              <a:t> /&gt; </a:t>
            </a:r>
            <a:r>
              <a:rPr lang="en" sz="3600">
                <a:solidFill>
                  <a:schemeClr val="accent1"/>
                </a:solidFill>
              </a:rPr>
              <a:t>[</a:t>
            </a:r>
            <a:endParaRPr sz="360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74"/>
          <p:cNvSpPr txBox="1"/>
          <p:nvPr>
            <p:ph type="title"/>
          </p:nvPr>
        </p:nvSpPr>
        <p:spPr>
          <a:xfrm>
            <a:off x="719988" y="459128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accent2"/>
                </a:solidFill>
              </a:rPr>
              <a:t>&lt;/ </a:t>
            </a:r>
            <a:r>
              <a:rPr lang="en" sz="2100"/>
              <a:t>Apply to our demo (Orchestrator publishes commands)</a:t>
            </a:r>
            <a:endParaRPr sz="2100"/>
          </a:p>
        </p:txBody>
      </p:sp>
      <p:sp>
        <p:nvSpPr>
          <p:cNvPr id="683" name="Google Shape;683;p74"/>
          <p:cNvSpPr txBox="1"/>
          <p:nvPr/>
        </p:nvSpPr>
        <p:spPr>
          <a:xfrm>
            <a:off x="7721100" y="3868300"/>
            <a:ext cx="7029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rPr>
              <a:t>/&gt;</a:t>
            </a:r>
            <a:endParaRPr sz="3600">
              <a:solidFill>
                <a:schemeClr val="dk1"/>
              </a:solidFill>
            </a:endParaRPr>
          </a:p>
        </p:txBody>
      </p:sp>
      <p:pic>
        <p:nvPicPr>
          <p:cNvPr id="684" name="Google Shape;684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2975" y="1076313"/>
            <a:ext cx="7258050" cy="3305175"/>
          </a:xfrm>
          <a:prstGeom prst="rect">
            <a:avLst/>
          </a:prstGeom>
          <a:noFill/>
          <a:ln>
            <a:noFill/>
          </a:ln>
        </p:spPr>
      </p:pic>
      <p:sp>
        <p:nvSpPr>
          <p:cNvPr id="685" name="Google Shape;685;p74"/>
          <p:cNvSpPr txBox="1"/>
          <p:nvPr/>
        </p:nvSpPr>
        <p:spPr>
          <a:xfrm>
            <a:off x="6668700" y="3890825"/>
            <a:ext cx="148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Orchestrator</a:t>
            </a:r>
            <a:endParaRPr>
              <a:solidFill>
                <a:schemeClr val="lt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686" name="Google Shape;686;p74"/>
          <p:cNvSpPr txBox="1"/>
          <p:nvPr>
            <p:ph idx="2" type="title"/>
          </p:nvPr>
        </p:nvSpPr>
        <p:spPr>
          <a:xfrm>
            <a:off x="6706800" y="84275"/>
            <a:ext cx="2345400" cy="43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5. Saga - Orchestrator</a:t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75"/>
          <p:cNvSpPr txBox="1"/>
          <p:nvPr>
            <p:ph type="title"/>
          </p:nvPr>
        </p:nvSpPr>
        <p:spPr>
          <a:xfrm>
            <a:off x="719988" y="459128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2"/>
                </a:solidFill>
              </a:rPr>
              <a:t>&lt;/ </a:t>
            </a:r>
            <a:r>
              <a:rPr lang="en" sz="2400"/>
              <a:t>Apply to our demo (Services handle commands)</a:t>
            </a:r>
            <a:endParaRPr sz="2400"/>
          </a:p>
        </p:txBody>
      </p:sp>
      <p:sp>
        <p:nvSpPr>
          <p:cNvPr id="692" name="Google Shape;692;p75"/>
          <p:cNvSpPr txBox="1"/>
          <p:nvPr/>
        </p:nvSpPr>
        <p:spPr>
          <a:xfrm>
            <a:off x="7721100" y="3334900"/>
            <a:ext cx="7029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rPr>
              <a:t>/&gt;</a:t>
            </a:r>
            <a:endParaRPr sz="3600">
              <a:solidFill>
                <a:schemeClr val="dk1"/>
              </a:solidFill>
            </a:endParaRPr>
          </a:p>
        </p:txBody>
      </p:sp>
      <p:pic>
        <p:nvPicPr>
          <p:cNvPr id="693" name="Google Shape;693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90899"/>
            <a:ext cx="9144001" cy="2800502"/>
          </a:xfrm>
          <a:prstGeom prst="rect">
            <a:avLst/>
          </a:prstGeom>
          <a:noFill/>
          <a:ln>
            <a:noFill/>
          </a:ln>
        </p:spPr>
      </p:pic>
      <p:sp>
        <p:nvSpPr>
          <p:cNvPr id="694" name="Google Shape;694;p75"/>
          <p:cNvSpPr txBox="1"/>
          <p:nvPr/>
        </p:nvSpPr>
        <p:spPr>
          <a:xfrm>
            <a:off x="7283400" y="3642025"/>
            <a:ext cx="186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PaymentService</a:t>
            </a:r>
            <a:endParaRPr>
              <a:solidFill>
                <a:schemeClr val="lt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695" name="Google Shape;695;p75"/>
          <p:cNvSpPr txBox="1"/>
          <p:nvPr>
            <p:ph idx="2" type="title"/>
          </p:nvPr>
        </p:nvSpPr>
        <p:spPr>
          <a:xfrm>
            <a:off x="6706800" y="84275"/>
            <a:ext cx="2345400" cy="43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5. Saga - Orchestrator</a:t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76"/>
          <p:cNvSpPr txBox="1"/>
          <p:nvPr>
            <p:ph type="title"/>
          </p:nvPr>
        </p:nvSpPr>
        <p:spPr>
          <a:xfrm>
            <a:off x="719988" y="459128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2"/>
                </a:solidFill>
              </a:rPr>
              <a:t>&lt;/ </a:t>
            </a:r>
            <a:r>
              <a:rPr lang="en" sz="2400"/>
              <a:t>Orchestrator - Pros &amp; Cons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701" name="Google Shape;701;p76"/>
          <p:cNvSpPr txBox="1"/>
          <p:nvPr/>
        </p:nvSpPr>
        <p:spPr>
          <a:xfrm>
            <a:off x="7721100" y="3868300"/>
            <a:ext cx="7029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rPr>
              <a:t>/&gt;</a:t>
            </a:r>
            <a:endParaRPr sz="3600">
              <a:solidFill>
                <a:schemeClr val="dk1"/>
              </a:solidFill>
            </a:endParaRPr>
          </a:p>
        </p:txBody>
      </p:sp>
      <p:sp>
        <p:nvSpPr>
          <p:cNvPr id="702" name="Google Shape;702;p76"/>
          <p:cNvSpPr txBox="1"/>
          <p:nvPr>
            <p:ph idx="1" type="body"/>
          </p:nvPr>
        </p:nvSpPr>
        <p:spPr>
          <a:xfrm>
            <a:off x="720000" y="1128675"/>
            <a:ext cx="3863100" cy="249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1"/>
                </a:solidFill>
              </a:rPr>
              <a:t>Pros</a:t>
            </a:r>
            <a:endParaRPr sz="1600">
              <a:solidFill>
                <a:schemeClr val="accent1"/>
              </a:solidFill>
            </a:endParaRPr>
          </a:p>
          <a:p>
            <a:pPr indent="-330200" lvl="0" marL="457200" rtl="0" algn="l">
              <a:spcBef>
                <a:spcPts val="8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Suitable for complex, many participants or new participants added over time workflows</a:t>
            </a:r>
            <a:endParaRPr sz="1600"/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Good when flow of tasks and activities are under control</a:t>
            </a:r>
            <a:endParaRPr sz="1600"/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No cyclic dependencies </a:t>
            </a:r>
            <a:endParaRPr sz="1600"/>
          </a:p>
          <a:p>
            <a:pPr indent="-330200" lvl="0" marL="457200" rtl="0" algn="l">
              <a:spcBef>
                <a:spcPts val="1000"/>
              </a:spcBef>
              <a:spcAft>
                <a:spcPts val="1000"/>
              </a:spcAft>
              <a:buSzPts val="1600"/>
              <a:buChar char="●"/>
            </a:pPr>
            <a:r>
              <a:rPr lang="en" sz="1600"/>
              <a:t>Separation of concerns</a:t>
            </a:r>
            <a:endParaRPr sz="1600"/>
          </a:p>
        </p:txBody>
      </p:sp>
      <p:sp>
        <p:nvSpPr>
          <p:cNvPr id="703" name="Google Shape;703;p76"/>
          <p:cNvSpPr txBox="1"/>
          <p:nvPr>
            <p:ph idx="1" type="body"/>
          </p:nvPr>
        </p:nvSpPr>
        <p:spPr>
          <a:xfrm>
            <a:off x="4578325" y="1128675"/>
            <a:ext cx="3863100" cy="249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2"/>
                </a:solidFill>
              </a:rPr>
              <a:t>Cons</a:t>
            </a:r>
            <a:endParaRPr sz="1600">
              <a:solidFill>
                <a:schemeClr val="accent2"/>
              </a:solidFill>
            </a:endParaRPr>
          </a:p>
          <a:p>
            <a:pPr indent="-330200" lvl="0" marL="457200" rtl="0" algn="l">
              <a:spcBef>
                <a:spcPts val="8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Additional effort to maintain, implement coordination logic</a:t>
            </a:r>
            <a:endParaRPr sz="1600"/>
          </a:p>
          <a:p>
            <a:pPr indent="-330200" lvl="0" marL="457200" rtl="0" algn="l">
              <a:spcBef>
                <a:spcPts val="1000"/>
              </a:spcBef>
              <a:spcAft>
                <a:spcPts val="1000"/>
              </a:spcAft>
              <a:buSzPts val="1600"/>
              <a:buChar char="●"/>
            </a:pPr>
            <a:r>
              <a:rPr lang="en" sz="1600"/>
              <a:t>Single point of failure</a:t>
            </a:r>
            <a:endParaRPr sz="1600"/>
          </a:p>
        </p:txBody>
      </p:sp>
      <p:sp>
        <p:nvSpPr>
          <p:cNvPr id="704" name="Google Shape;704;p76"/>
          <p:cNvSpPr txBox="1"/>
          <p:nvPr>
            <p:ph idx="2" type="title"/>
          </p:nvPr>
        </p:nvSpPr>
        <p:spPr>
          <a:xfrm>
            <a:off x="6706800" y="84275"/>
            <a:ext cx="2345400" cy="43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5. Saga - Orchestrator</a:t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9" name="Google Shape;709;p77"/>
          <p:cNvGrpSpPr/>
          <p:nvPr/>
        </p:nvGrpSpPr>
        <p:grpSpPr>
          <a:xfrm>
            <a:off x="772525" y="726625"/>
            <a:ext cx="6578100" cy="3438300"/>
            <a:chOff x="772525" y="726625"/>
            <a:chExt cx="6578100" cy="3438300"/>
          </a:xfrm>
        </p:grpSpPr>
        <p:sp>
          <p:nvSpPr>
            <p:cNvPr id="710" name="Google Shape;710;p77"/>
            <p:cNvSpPr/>
            <p:nvPr/>
          </p:nvSpPr>
          <p:spPr>
            <a:xfrm>
              <a:off x="772525" y="726625"/>
              <a:ext cx="6578100" cy="34383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77"/>
            <p:cNvSpPr/>
            <p:nvPr/>
          </p:nvSpPr>
          <p:spPr>
            <a:xfrm>
              <a:off x="772525" y="726625"/>
              <a:ext cx="6578100" cy="2553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12" name="Google Shape;712;p77"/>
          <p:cNvGrpSpPr/>
          <p:nvPr/>
        </p:nvGrpSpPr>
        <p:grpSpPr>
          <a:xfrm>
            <a:off x="3993600" y="3441475"/>
            <a:ext cx="2119748" cy="1127400"/>
            <a:chOff x="4924170" y="3441525"/>
            <a:chExt cx="3447305" cy="1127400"/>
          </a:xfrm>
        </p:grpSpPr>
        <p:sp>
          <p:nvSpPr>
            <p:cNvPr id="713" name="Google Shape;713;p77"/>
            <p:cNvSpPr/>
            <p:nvPr/>
          </p:nvSpPr>
          <p:spPr>
            <a:xfrm>
              <a:off x="4924170" y="3441525"/>
              <a:ext cx="3447300" cy="11274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77"/>
            <p:cNvSpPr/>
            <p:nvPr/>
          </p:nvSpPr>
          <p:spPr>
            <a:xfrm>
              <a:off x="4924175" y="3441525"/>
              <a:ext cx="3447300" cy="2553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15" name="Google Shape;715;p77"/>
          <p:cNvGrpSpPr/>
          <p:nvPr/>
        </p:nvGrpSpPr>
        <p:grpSpPr>
          <a:xfrm>
            <a:off x="5422275" y="1302375"/>
            <a:ext cx="2560700" cy="1952840"/>
            <a:chOff x="-227375" y="1029588"/>
            <a:chExt cx="4718446" cy="4667400"/>
          </a:xfrm>
        </p:grpSpPr>
        <p:sp>
          <p:nvSpPr>
            <p:cNvPr id="716" name="Google Shape;716;p77"/>
            <p:cNvSpPr/>
            <p:nvPr/>
          </p:nvSpPr>
          <p:spPr>
            <a:xfrm>
              <a:off x="-227375" y="1029588"/>
              <a:ext cx="4718400" cy="46674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77"/>
            <p:cNvSpPr/>
            <p:nvPr/>
          </p:nvSpPr>
          <p:spPr>
            <a:xfrm>
              <a:off x="-227329" y="1029588"/>
              <a:ext cx="4718400" cy="6102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18" name="Google Shape;718;p77"/>
          <p:cNvSpPr txBox="1"/>
          <p:nvPr>
            <p:ph type="title"/>
          </p:nvPr>
        </p:nvSpPr>
        <p:spPr>
          <a:xfrm>
            <a:off x="1045150" y="1866000"/>
            <a:ext cx="3943500" cy="82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/>
              <a:t>Issues &amp; considerations</a:t>
            </a:r>
            <a:endParaRPr sz="4200"/>
          </a:p>
        </p:txBody>
      </p:sp>
      <p:sp>
        <p:nvSpPr>
          <p:cNvPr id="719" name="Google Shape;719;p77"/>
          <p:cNvSpPr txBox="1"/>
          <p:nvPr>
            <p:ph idx="2" type="title"/>
          </p:nvPr>
        </p:nvSpPr>
        <p:spPr>
          <a:xfrm>
            <a:off x="5590076" y="1551675"/>
            <a:ext cx="2225100" cy="151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720" name="Google Shape;720;p77"/>
          <p:cNvSpPr txBox="1"/>
          <p:nvPr/>
        </p:nvSpPr>
        <p:spPr>
          <a:xfrm>
            <a:off x="841925" y="1094475"/>
            <a:ext cx="1077300" cy="5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rPr>
              <a:t>&lt;/&gt;</a:t>
            </a:r>
            <a:endParaRPr sz="3600">
              <a:solidFill>
                <a:schemeClr val="lt2"/>
              </a:solidFill>
            </a:endParaRPr>
          </a:p>
        </p:txBody>
      </p:sp>
      <p:sp>
        <p:nvSpPr>
          <p:cNvPr id="721" name="Google Shape;721;p77"/>
          <p:cNvSpPr txBox="1"/>
          <p:nvPr/>
        </p:nvSpPr>
        <p:spPr>
          <a:xfrm>
            <a:off x="4445082" y="3760875"/>
            <a:ext cx="1216800" cy="74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accent2"/>
                </a:solidFill>
              </a:rPr>
              <a:t>}</a:t>
            </a:r>
            <a:r>
              <a:rPr lang="en" sz="3600">
                <a:solidFill>
                  <a:schemeClr val="dk1"/>
                </a:solidFill>
              </a:rPr>
              <a:t> /&gt; </a:t>
            </a:r>
            <a:r>
              <a:rPr lang="en" sz="3600">
                <a:solidFill>
                  <a:schemeClr val="accent1"/>
                </a:solidFill>
              </a:rPr>
              <a:t>[</a:t>
            </a:r>
            <a:endParaRPr sz="360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p78"/>
          <p:cNvSpPr txBox="1"/>
          <p:nvPr>
            <p:ph idx="1" type="body"/>
          </p:nvPr>
        </p:nvSpPr>
        <p:spPr>
          <a:xfrm>
            <a:off x="720000" y="1357275"/>
            <a:ext cx="7704000" cy="249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8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Can be challenging in the beginning</a:t>
            </a:r>
            <a:endParaRPr sz="1600"/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Hard to debug</a:t>
            </a:r>
            <a:endParaRPr sz="1600"/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Complexity grows when there are more participants</a:t>
            </a:r>
            <a:endParaRPr sz="1600"/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Consistency is relative only, because changes are committed to local databases</a:t>
            </a:r>
            <a:endParaRPr sz="1600"/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Improper transient failures handling can cause side-effects</a:t>
            </a:r>
            <a:endParaRPr sz="1600"/>
          </a:p>
          <a:p>
            <a:pPr indent="-330200" lvl="0" marL="457200" rtl="0" algn="l">
              <a:spcBef>
                <a:spcPts val="1000"/>
              </a:spcBef>
              <a:spcAft>
                <a:spcPts val="1000"/>
              </a:spcAft>
              <a:buSzPts val="1600"/>
              <a:buChar char="●"/>
            </a:pPr>
            <a:r>
              <a:rPr lang="en" sz="1600"/>
              <a:t>Difficult to manage without proper monitoring and observability implemented</a:t>
            </a:r>
            <a:endParaRPr sz="1600"/>
          </a:p>
        </p:txBody>
      </p:sp>
      <p:sp>
        <p:nvSpPr>
          <p:cNvPr id="727" name="Google Shape;727;p78"/>
          <p:cNvSpPr txBox="1"/>
          <p:nvPr>
            <p:ph type="title"/>
          </p:nvPr>
        </p:nvSpPr>
        <p:spPr>
          <a:xfrm>
            <a:off x="719988" y="459128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2"/>
                </a:solidFill>
              </a:rPr>
              <a:t>&lt;/ </a:t>
            </a:r>
            <a:r>
              <a:rPr lang="en" sz="2400"/>
              <a:t>Some considerations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728" name="Google Shape;728;p78"/>
          <p:cNvSpPr txBox="1"/>
          <p:nvPr>
            <p:ph idx="2" type="title"/>
          </p:nvPr>
        </p:nvSpPr>
        <p:spPr>
          <a:xfrm>
            <a:off x="6350400" y="84275"/>
            <a:ext cx="2701800" cy="43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6. Issues &amp; considerations</a:t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79"/>
          <p:cNvSpPr txBox="1"/>
          <p:nvPr>
            <p:ph idx="1" type="body"/>
          </p:nvPr>
        </p:nvSpPr>
        <p:spPr>
          <a:xfrm>
            <a:off x="720000" y="1357275"/>
            <a:ext cx="7704000" cy="249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800"/>
              </a:spcBef>
              <a:spcAft>
                <a:spcPts val="1000"/>
              </a:spcAft>
              <a:buSzPts val="1600"/>
              <a:buChar char="●"/>
            </a:pPr>
            <a:r>
              <a:rPr lang="en" sz="1600"/>
              <a:t>Lost updates, a participant updates data without reading latest changes</a:t>
            </a:r>
            <a:endParaRPr sz="1600"/>
          </a:p>
        </p:txBody>
      </p:sp>
      <p:sp>
        <p:nvSpPr>
          <p:cNvPr id="734" name="Google Shape;734;p79"/>
          <p:cNvSpPr txBox="1"/>
          <p:nvPr>
            <p:ph type="title"/>
          </p:nvPr>
        </p:nvSpPr>
        <p:spPr>
          <a:xfrm>
            <a:off x="719988" y="459128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2"/>
                </a:solidFill>
              </a:rPr>
              <a:t>&lt;/ </a:t>
            </a:r>
            <a:r>
              <a:rPr lang="en" sz="2400"/>
              <a:t>Common issues - Lost updates</a:t>
            </a:r>
            <a:endParaRPr sz="2400">
              <a:solidFill>
                <a:schemeClr val="accent2"/>
              </a:solidFill>
            </a:endParaRPr>
          </a:p>
        </p:txBody>
      </p:sp>
      <p:sp>
        <p:nvSpPr>
          <p:cNvPr id="735" name="Google Shape;735;p79"/>
          <p:cNvSpPr txBox="1"/>
          <p:nvPr/>
        </p:nvSpPr>
        <p:spPr>
          <a:xfrm>
            <a:off x="7721100" y="3868300"/>
            <a:ext cx="7029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rPr>
              <a:t>/&gt;</a:t>
            </a:r>
            <a:endParaRPr sz="3600">
              <a:solidFill>
                <a:schemeClr val="dk1"/>
              </a:solidFill>
            </a:endParaRPr>
          </a:p>
        </p:txBody>
      </p:sp>
      <p:pic>
        <p:nvPicPr>
          <p:cNvPr id="736" name="Google Shape;736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30125" y="2148525"/>
            <a:ext cx="3883750" cy="2810300"/>
          </a:xfrm>
          <a:prstGeom prst="rect">
            <a:avLst/>
          </a:prstGeom>
          <a:noFill/>
          <a:ln>
            <a:noFill/>
          </a:ln>
        </p:spPr>
      </p:pic>
      <p:sp>
        <p:nvSpPr>
          <p:cNvPr id="737" name="Google Shape;737;p79"/>
          <p:cNvSpPr txBox="1"/>
          <p:nvPr>
            <p:ph idx="2" type="title"/>
          </p:nvPr>
        </p:nvSpPr>
        <p:spPr>
          <a:xfrm>
            <a:off x="6350400" y="84275"/>
            <a:ext cx="2701800" cy="43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6. Issues &amp; considerations</a:t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80"/>
          <p:cNvSpPr txBox="1"/>
          <p:nvPr>
            <p:ph idx="1" type="body"/>
          </p:nvPr>
        </p:nvSpPr>
        <p:spPr>
          <a:xfrm>
            <a:off x="720000" y="1357275"/>
            <a:ext cx="7704000" cy="249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1000"/>
              </a:spcAft>
              <a:buSzPts val="1600"/>
              <a:buChar char="●"/>
            </a:pPr>
            <a:r>
              <a:rPr lang="en" sz="1600"/>
              <a:t>Dirty reads, when a participant reads data that is just partially updated by another saga</a:t>
            </a:r>
            <a:endParaRPr sz="1600"/>
          </a:p>
        </p:txBody>
      </p:sp>
      <p:sp>
        <p:nvSpPr>
          <p:cNvPr id="743" name="Google Shape;743;p80"/>
          <p:cNvSpPr txBox="1"/>
          <p:nvPr>
            <p:ph type="title"/>
          </p:nvPr>
        </p:nvSpPr>
        <p:spPr>
          <a:xfrm>
            <a:off x="719988" y="459128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2"/>
                </a:solidFill>
              </a:rPr>
              <a:t>&lt;/ </a:t>
            </a:r>
            <a:r>
              <a:rPr lang="en" sz="2400"/>
              <a:t>Common issues - Dirty reads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744" name="Google Shape;744;p80"/>
          <p:cNvSpPr txBox="1"/>
          <p:nvPr/>
        </p:nvSpPr>
        <p:spPr>
          <a:xfrm>
            <a:off x="7721100" y="3868300"/>
            <a:ext cx="7029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rPr>
              <a:t>/&gt;</a:t>
            </a:r>
            <a:endParaRPr sz="3600">
              <a:solidFill>
                <a:schemeClr val="dk1"/>
              </a:solidFill>
            </a:endParaRPr>
          </a:p>
        </p:txBody>
      </p:sp>
      <p:pic>
        <p:nvPicPr>
          <p:cNvPr id="745" name="Google Shape;745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5375" y="2197500"/>
            <a:ext cx="4313250" cy="2719200"/>
          </a:xfrm>
          <a:prstGeom prst="rect">
            <a:avLst/>
          </a:prstGeom>
          <a:noFill/>
          <a:ln>
            <a:noFill/>
          </a:ln>
        </p:spPr>
      </p:pic>
      <p:sp>
        <p:nvSpPr>
          <p:cNvPr id="746" name="Google Shape;746;p80"/>
          <p:cNvSpPr txBox="1"/>
          <p:nvPr>
            <p:ph idx="2" type="title"/>
          </p:nvPr>
        </p:nvSpPr>
        <p:spPr>
          <a:xfrm>
            <a:off x="6350400" y="84275"/>
            <a:ext cx="2701800" cy="43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6. Issues &amp; considerations</a:t>
            </a:r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81"/>
          <p:cNvSpPr txBox="1"/>
          <p:nvPr>
            <p:ph idx="1" type="body"/>
          </p:nvPr>
        </p:nvSpPr>
        <p:spPr>
          <a:xfrm>
            <a:off x="720000" y="1357275"/>
            <a:ext cx="7704000" cy="249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800"/>
              </a:spcBef>
              <a:spcAft>
                <a:spcPts val="1000"/>
              </a:spcAft>
              <a:buSzPts val="1600"/>
              <a:buChar char="●"/>
            </a:pPr>
            <a:r>
              <a:rPr lang="en" sz="1600"/>
              <a:t>Fuzzy/non-repeatable reads, data is not consistent across participants since data can be updated at some points throughout the entire saga workflow</a:t>
            </a:r>
            <a:endParaRPr sz="1600"/>
          </a:p>
        </p:txBody>
      </p:sp>
      <p:sp>
        <p:nvSpPr>
          <p:cNvPr id="752" name="Google Shape;752;p81"/>
          <p:cNvSpPr txBox="1"/>
          <p:nvPr>
            <p:ph type="title"/>
          </p:nvPr>
        </p:nvSpPr>
        <p:spPr>
          <a:xfrm>
            <a:off x="719988" y="459128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2"/>
                </a:solidFill>
              </a:rPr>
              <a:t>&lt;/ </a:t>
            </a:r>
            <a:r>
              <a:rPr lang="en" sz="2400"/>
              <a:t>Common issues - Fuzzy/non-repeatable reads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753" name="Google Shape;753;p81"/>
          <p:cNvSpPr txBox="1"/>
          <p:nvPr/>
        </p:nvSpPr>
        <p:spPr>
          <a:xfrm>
            <a:off x="7721100" y="3868300"/>
            <a:ext cx="7029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rPr>
              <a:t>/&gt;</a:t>
            </a:r>
            <a:endParaRPr sz="3600">
              <a:solidFill>
                <a:schemeClr val="dk1"/>
              </a:solidFill>
            </a:endParaRPr>
          </a:p>
        </p:txBody>
      </p:sp>
      <p:pic>
        <p:nvPicPr>
          <p:cNvPr id="754" name="Google Shape;754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0707" y="2448300"/>
            <a:ext cx="5382593" cy="2492700"/>
          </a:xfrm>
          <a:prstGeom prst="rect">
            <a:avLst/>
          </a:prstGeom>
          <a:noFill/>
          <a:ln>
            <a:noFill/>
          </a:ln>
        </p:spPr>
      </p:pic>
      <p:sp>
        <p:nvSpPr>
          <p:cNvPr id="755" name="Google Shape;755;p81"/>
          <p:cNvSpPr txBox="1"/>
          <p:nvPr>
            <p:ph idx="2" type="title"/>
          </p:nvPr>
        </p:nvSpPr>
        <p:spPr>
          <a:xfrm>
            <a:off x="6350400" y="84275"/>
            <a:ext cx="2701800" cy="43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6. Issues &amp; considerations</a:t>
            </a:r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p82"/>
          <p:cNvSpPr txBox="1"/>
          <p:nvPr>
            <p:ph type="title"/>
          </p:nvPr>
        </p:nvSpPr>
        <p:spPr>
          <a:xfrm>
            <a:off x="719988" y="459128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2"/>
                </a:solidFill>
              </a:rPr>
              <a:t>&lt;/ </a:t>
            </a:r>
            <a:r>
              <a:rPr lang="en" sz="2400"/>
              <a:t>Countermeasures against isolation issues</a:t>
            </a:r>
            <a:endParaRPr>
              <a:solidFill>
                <a:schemeClr val="accen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761" name="Google Shape;761;p82"/>
          <p:cNvSpPr txBox="1"/>
          <p:nvPr>
            <p:ph idx="1" type="body"/>
          </p:nvPr>
        </p:nvSpPr>
        <p:spPr>
          <a:xfrm>
            <a:off x="720000" y="1357275"/>
            <a:ext cx="7704000" cy="249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8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Semantic lock</a:t>
            </a:r>
            <a:endParaRPr sz="1600"/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Commutative updates</a:t>
            </a:r>
            <a:endParaRPr sz="1600"/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Pessimistic view</a:t>
            </a:r>
            <a:endParaRPr sz="1600"/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Reread value and restart if data changed</a:t>
            </a:r>
            <a:endParaRPr sz="1600"/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Record operations in arriving order to execute sequentially</a:t>
            </a:r>
            <a:endParaRPr sz="1600"/>
          </a:p>
          <a:p>
            <a:pPr indent="-330200" lvl="0" marL="457200" rtl="0" algn="l">
              <a:spcBef>
                <a:spcPts val="1000"/>
              </a:spcBef>
              <a:spcAft>
                <a:spcPts val="1000"/>
              </a:spcAft>
              <a:buSzPts val="1600"/>
              <a:buChar char="●"/>
            </a:pPr>
            <a:r>
              <a:rPr lang="en" sz="1600"/>
              <a:t>Low-risk requests use sagas, high-risk requests favor distributed transactions (2PC, 3PC distributed transaction commit/rollback protocol)</a:t>
            </a:r>
            <a:endParaRPr sz="1600"/>
          </a:p>
        </p:txBody>
      </p:sp>
      <p:sp>
        <p:nvSpPr>
          <p:cNvPr id="762" name="Google Shape;762;p82"/>
          <p:cNvSpPr txBox="1"/>
          <p:nvPr>
            <p:ph idx="2" type="title"/>
          </p:nvPr>
        </p:nvSpPr>
        <p:spPr>
          <a:xfrm>
            <a:off x="6350400" y="84275"/>
            <a:ext cx="2701800" cy="43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6. Issues &amp; considerations</a:t>
            </a:r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83"/>
          <p:cNvSpPr txBox="1"/>
          <p:nvPr>
            <p:ph idx="1" type="body"/>
          </p:nvPr>
        </p:nvSpPr>
        <p:spPr>
          <a:xfrm>
            <a:off x="720000" y="1357275"/>
            <a:ext cx="7704000" cy="249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8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Rate limiting</a:t>
            </a:r>
            <a:endParaRPr sz="1600"/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Delay &amp; retry</a:t>
            </a:r>
            <a:endParaRPr sz="1600"/>
          </a:p>
          <a:p>
            <a:pPr indent="-330200" lvl="0" marL="457200" rtl="0" algn="l">
              <a:spcBef>
                <a:spcPts val="1000"/>
              </a:spcBef>
              <a:spcAft>
                <a:spcPts val="1000"/>
              </a:spcAft>
              <a:buSzPts val="1600"/>
              <a:buChar char="●"/>
            </a:pPr>
            <a:r>
              <a:rPr lang="en" sz="1600"/>
              <a:t>Idempotency</a:t>
            </a:r>
            <a:endParaRPr sz="1600"/>
          </a:p>
        </p:txBody>
      </p:sp>
      <p:sp>
        <p:nvSpPr>
          <p:cNvPr id="768" name="Google Shape;768;p83"/>
          <p:cNvSpPr txBox="1"/>
          <p:nvPr>
            <p:ph type="title"/>
          </p:nvPr>
        </p:nvSpPr>
        <p:spPr>
          <a:xfrm>
            <a:off x="719988" y="459128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2"/>
                </a:solidFill>
              </a:rPr>
              <a:t>&lt;/ </a:t>
            </a:r>
            <a:r>
              <a:rPr lang="en" sz="2400"/>
              <a:t>Solutions for resiliency</a:t>
            </a:r>
            <a:endParaRPr sz="2400"/>
          </a:p>
        </p:txBody>
      </p:sp>
      <p:sp>
        <p:nvSpPr>
          <p:cNvPr id="769" name="Google Shape;769;p83"/>
          <p:cNvSpPr txBox="1"/>
          <p:nvPr/>
        </p:nvSpPr>
        <p:spPr>
          <a:xfrm>
            <a:off x="7721100" y="3868300"/>
            <a:ext cx="7029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rPr>
              <a:t>/&gt;</a:t>
            </a:r>
            <a:endParaRPr sz="3600">
              <a:solidFill>
                <a:schemeClr val="dk1"/>
              </a:solidFill>
            </a:endParaRPr>
          </a:p>
        </p:txBody>
      </p:sp>
      <p:sp>
        <p:nvSpPr>
          <p:cNvPr id="770" name="Google Shape;770;p83"/>
          <p:cNvSpPr txBox="1"/>
          <p:nvPr>
            <p:ph idx="2" type="title"/>
          </p:nvPr>
        </p:nvSpPr>
        <p:spPr>
          <a:xfrm>
            <a:off x="6350400" y="84275"/>
            <a:ext cx="2701800" cy="43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6. Issues &amp; considerations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0"/>
          <p:cNvSpPr txBox="1"/>
          <p:nvPr>
            <p:ph idx="1" type="body"/>
          </p:nvPr>
        </p:nvSpPr>
        <p:spPr>
          <a:xfrm>
            <a:off x="720000" y="1357275"/>
            <a:ext cx="5419800" cy="249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71" name="Google Shape;271;p30"/>
          <p:cNvSpPr txBox="1"/>
          <p:nvPr>
            <p:ph type="title"/>
          </p:nvPr>
        </p:nvSpPr>
        <p:spPr>
          <a:xfrm>
            <a:off x="719988" y="459128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&lt;/ </a:t>
            </a:r>
            <a:r>
              <a:rPr lang="en"/>
              <a:t>Saigon Technology</a:t>
            </a:r>
            <a:endParaRPr/>
          </a:p>
        </p:txBody>
      </p:sp>
      <p:sp>
        <p:nvSpPr>
          <p:cNvPr id="272" name="Google Shape;272;p30"/>
          <p:cNvSpPr txBox="1"/>
          <p:nvPr/>
        </p:nvSpPr>
        <p:spPr>
          <a:xfrm>
            <a:off x="7721100" y="3868300"/>
            <a:ext cx="7029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rPr>
              <a:t>/&gt;</a:t>
            </a:r>
            <a:endParaRPr sz="3600">
              <a:solidFill>
                <a:schemeClr val="dk1"/>
              </a:solidFill>
            </a:endParaRPr>
          </a:p>
        </p:txBody>
      </p:sp>
      <p:grpSp>
        <p:nvGrpSpPr>
          <p:cNvPr id="273" name="Google Shape;273;p30"/>
          <p:cNvGrpSpPr/>
          <p:nvPr/>
        </p:nvGrpSpPr>
        <p:grpSpPr>
          <a:xfrm>
            <a:off x="6139775" y="1390750"/>
            <a:ext cx="2119748" cy="1127400"/>
            <a:chOff x="4924170" y="3441525"/>
            <a:chExt cx="3447305" cy="1127400"/>
          </a:xfrm>
        </p:grpSpPr>
        <p:sp>
          <p:nvSpPr>
            <p:cNvPr id="274" name="Google Shape;274;p30"/>
            <p:cNvSpPr/>
            <p:nvPr/>
          </p:nvSpPr>
          <p:spPr>
            <a:xfrm>
              <a:off x="4924170" y="3441525"/>
              <a:ext cx="3447300" cy="11274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30"/>
            <p:cNvSpPr/>
            <p:nvPr/>
          </p:nvSpPr>
          <p:spPr>
            <a:xfrm>
              <a:off x="4924175" y="3441525"/>
              <a:ext cx="3447300" cy="2553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6" name="Google Shape;276;p30"/>
          <p:cNvSpPr txBox="1"/>
          <p:nvPr/>
        </p:nvSpPr>
        <p:spPr>
          <a:xfrm>
            <a:off x="6591257" y="1710150"/>
            <a:ext cx="1216800" cy="74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accent2"/>
                </a:solidFill>
              </a:rPr>
              <a:t>}</a:t>
            </a:r>
            <a:r>
              <a:rPr lang="en" sz="3600">
                <a:solidFill>
                  <a:schemeClr val="dk1"/>
                </a:solidFill>
              </a:rPr>
              <a:t> /&gt; </a:t>
            </a:r>
            <a:r>
              <a:rPr lang="en" sz="3600">
                <a:solidFill>
                  <a:schemeClr val="accent1"/>
                </a:solidFill>
              </a:rPr>
              <a:t>[</a:t>
            </a:r>
            <a:endParaRPr sz="3600">
              <a:solidFill>
                <a:schemeClr val="accent1"/>
              </a:solidFill>
            </a:endParaRPr>
          </a:p>
        </p:txBody>
      </p:sp>
      <p:pic>
        <p:nvPicPr>
          <p:cNvPr id="277" name="Google Shape;27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710150"/>
            <a:ext cx="4577798" cy="3433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66200" y="1357275"/>
            <a:ext cx="4577802" cy="34333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5" name="Google Shape;775;p84"/>
          <p:cNvGrpSpPr/>
          <p:nvPr/>
        </p:nvGrpSpPr>
        <p:grpSpPr>
          <a:xfrm>
            <a:off x="772525" y="726625"/>
            <a:ext cx="6578100" cy="3438300"/>
            <a:chOff x="772525" y="726625"/>
            <a:chExt cx="6578100" cy="3438300"/>
          </a:xfrm>
        </p:grpSpPr>
        <p:sp>
          <p:nvSpPr>
            <p:cNvPr id="776" name="Google Shape;776;p84"/>
            <p:cNvSpPr/>
            <p:nvPr/>
          </p:nvSpPr>
          <p:spPr>
            <a:xfrm>
              <a:off x="772525" y="726625"/>
              <a:ext cx="6578100" cy="34383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84"/>
            <p:cNvSpPr/>
            <p:nvPr/>
          </p:nvSpPr>
          <p:spPr>
            <a:xfrm>
              <a:off x="772525" y="726625"/>
              <a:ext cx="6578100" cy="2553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78" name="Google Shape;778;p84"/>
          <p:cNvGrpSpPr/>
          <p:nvPr/>
        </p:nvGrpSpPr>
        <p:grpSpPr>
          <a:xfrm>
            <a:off x="3993600" y="3441475"/>
            <a:ext cx="2119748" cy="1127400"/>
            <a:chOff x="4924170" y="3441525"/>
            <a:chExt cx="3447305" cy="1127400"/>
          </a:xfrm>
        </p:grpSpPr>
        <p:sp>
          <p:nvSpPr>
            <p:cNvPr id="779" name="Google Shape;779;p84"/>
            <p:cNvSpPr/>
            <p:nvPr/>
          </p:nvSpPr>
          <p:spPr>
            <a:xfrm>
              <a:off x="4924170" y="3441525"/>
              <a:ext cx="3447300" cy="11274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p84"/>
            <p:cNvSpPr/>
            <p:nvPr/>
          </p:nvSpPr>
          <p:spPr>
            <a:xfrm>
              <a:off x="4924175" y="3441525"/>
              <a:ext cx="3447300" cy="2553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81" name="Google Shape;781;p84"/>
          <p:cNvGrpSpPr/>
          <p:nvPr/>
        </p:nvGrpSpPr>
        <p:grpSpPr>
          <a:xfrm>
            <a:off x="5422275" y="1302375"/>
            <a:ext cx="2560700" cy="1952840"/>
            <a:chOff x="-227375" y="1029588"/>
            <a:chExt cx="4718446" cy="4667400"/>
          </a:xfrm>
        </p:grpSpPr>
        <p:sp>
          <p:nvSpPr>
            <p:cNvPr id="782" name="Google Shape;782;p84"/>
            <p:cNvSpPr/>
            <p:nvPr/>
          </p:nvSpPr>
          <p:spPr>
            <a:xfrm>
              <a:off x="-227375" y="1029588"/>
              <a:ext cx="4718400" cy="46674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84"/>
            <p:cNvSpPr/>
            <p:nvPr/>
          </p:nvSpPr>
          <p:spPr>
            <a:xfrm>
              <a:off x="-227329" y="1029588"/>
              <a:ext cx="4718400" cy="6102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84" name="Google Shape;784;p84"/>
          <p:cNvSpPr txBox="1"/>
          <p:nvPr>
            <p:ph type="title"/>
          </p:nvPr>
        </p:nvSpPr>
        <p:spPr>
          <a:xfrm>
            <a:off x="1045150" y="1866000"/>
            <a:ext cx="3943500" cy="82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Practical usage</a:t>
            </a:r>
            <a:endParaRPr/>
          </a:p>
        </p:txBody>
      </p:sp>
      <p:sp>
        <p:nvSpPr>
          <p:cNvPr id="785" name="Google Shape;785;p84"/>
          <p:cNvSpPr txBox="1"/>
          <p:nvPr>
            <p:ph idx="2" type="title"/>
          </p:nvPr>
        </p:nvSpPr>
        <p:spPr>
          <a:xfrm>
            <a:off x="5590076" y="1551675"/>
            <a:ext cx="2225100" cy="151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07</a:t>
            </a:r>
            <a:endParaRPr/>
          </a:p>
        </p:txBody>
      </p:sp>
      <p:sp>
        <p:nvSpPr>
          <p:cNvPr id="786" name="Google Shape;786;p84"/>
          <p:cNvSpPr txBox="1"/>
          <p:nvPr/>
        </p:nvSpPr>
        <p:spPr>
          <a:xfrm>
            <a:off x="841925" y="1094475"/>
            <a:ext cx="1077300" cy="5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rPr>
              <a:t>&lt;/&gt;</a:t>
            </a:r>
            <a:endParaRPr sz="3600">
              <a:solidFill>
                <a:schemeClr val="lt2"/>
              </a:solidFill>
            </a:endParaRPr>
          </a:p>
        </p:txBody>
      </p:sp>
      <p:sp>
        <p:nvSpPr>
          <p:cNvPr id="787" name="Google Shape;787;p84"/>
          <p:cNvSpPr txBox="1"/>
          <p:nvPr/>
        </p:nvSpPr>
        <p:spPr>
          <a:xfrm>
            <a:off x="4445082" y="3760875"/>
            <a:ext cx="1216800" cy="74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accent2"/>
                </a:solidFill>
              </a:rPr>
              <a:t>}</a:t>
            </a:r>
            <a:r>
              <a:rPr lang="en" sz="3600">
                <a:solidFill>
                  <a:schemeClr val="dk1"/>
                </a:solidFill>
              </a:rPr>
              <a:t> /&gt; </a:t>
            </a:r>
            <a:r>
              <a:rPr lang="en" sz="3600">
                <a:solidFill>
                  <a:schemeClr val="accent1"/>
                </a:solidFill>
              </a:rPr>
              <a:t>[</a:t>
            </a:r>
            <a:endParaRPr sz="360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p85"/>
          <p:cNvSpPr txBox="1"/>
          <p:nvPr>
            <p:ph idx="1" type="body"/>
          </p:nvPr>
        </p:nvSpPr>
        <p:spPr>
          <a:xfrm>
            <a:off x="720000" y="1357275"/>
            <a:ext cx="7704000" cy="249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8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Ensure data consistency in a distributed system without tight coupling</a:t>
            </a:r>
            <a:endParaRPr sz="1600"/>
          </a:p>
          <a:p>
            <a:pPr indent="-330200" lvl="0" marL="457200" rtl="0" algn="l">
              <a:spcBef>
                <a:spcPts val="1000"/>
              </a:spcBef>
              <a:spcAft>
                <a:spcPts val="1000"/>
              </a:spcAft>
              <a:buSzPts val="1600"/>
              <a:buChar char="●"/>
            </a:pPr>
            <a:r>
              <a:rPr lang="en" sz="1600"/>
              <a:t>Efficiently execute compensating actions if one of the operations fails in the distributed action sequence</a:t>
            </a:r>
            <a:endParaRPr sz="1600"/>
          </a:p>
        </p:txBody>
      </p:sp>
      <p:sp>
        <p:nvSpPr>
          <p:cNvPr id="793" name="Google Shape;793;p85"/>
          <p:cNvSpPr txBox="1"/>
          <p:nvPr>
            <p:ph type="title"/>
          </p:nvPr>
        </p:nvSpPr>
        <p:spPr>
          <a:xfrm>
            <a:off x="719988" y="459128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2"/>
                </a:solidFill>
              </a:rPr>
              <a:t>&lt;/ </a:t>
            </a:r>
            <a:r>
              <a:rPr lang="en" sz="2400"/>
              <a:t>When to use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794" name="Google Shape;794;p85"/>
          <p:cNvSpPr txBox="1"/>
          <p:nvPr/>
        </p:nvSpPr>
        <p:spPr>
          <a:xfrm>
            <a:off x="7721100" y="3868300"/>
            <a:ext cx="7029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rPr>
              <a:t>/&gt;</a:t>
            </a:r>
            <a:endParaRPr sz="3600">
              <a:solidFill>
                <a:schemeClr val="dk1"/>
              </a:solidFill>
            </a:endParaRPr>
          </a:p>
        </p:txBody>
      </p:sp>
      <p:sp>
        <p:nvSpPr>
          <p:cNvPr id="795" name="Google Shape;795;p85"/>
          <p:cNvSpPr txBox="1"/>
          <p:nvPr>
            <p:ph idx="2" type="title"/>
          </p:nvPr>
        </p:nvSpPr>
        <p:spPr>
          <a:xfrm>
            <a:off x="7152300" y="84275"/>
            <a:ext cx="1899900" cy="43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7</a:t>
            </a:r>
            <a:r>
              <a:rPr lang="en"/>
              <a:t>. </a:t>
            </a:r>
            <a:r>
              <a:rPr lang="en"/>
              <a:t>Practical usage</a:t>
            </a:r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86"/>
          <p:cNvSpPr txBox="1"/>
          <p:nvPr>
            <p:ph idx="1" type="body"/>
          </p:nvPr>
        </p:nvSpPr>
        <p:spPr>
          <a:xfrm>
            <a:off x="720000" y="1357275"/>
            <a:ext cx="7704000" cy="249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8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Microservices</a:t>
            </a:r>
            <a:endParaRPr sz="1600"/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Cloud-based applications</a:t>
            </a:r>
            <a:endParaRPr sz="1600"/>
          </a:p>
          <a:p>
            <a:pPr indent="-330200" lvl="1" marL="9144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en" sz="1600" u="sng">
                <a:hlinkClick r:id="rId3"/>
              </a:rPr>
              <a:t>Saga pattern - AWS Prescriptive Guidance (amazon.com)</a:t>
            </a:r>
            <a:endParaRPr sz="1600" u="sng"/>
          </a:p>
          <a:p>
            <a:pPr indent="-330200" lvl="1" marL="9144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en" sz="1600" u="sng">
                <a:hlinkClick r:id="rId4"/>
              </a:rPr>
              <a:t>Saga pattern - Azure Design Patterns | Microsoft Learn</a:t>
            </a:r>
            <a:endParaRPr sz="1600" u="sng"/>
          </a:p>
          <a:p>
            <a:pPr indent="-330200" lvl="1" marL="91440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600"/>
              <a:buChar char="○"/>
            </a:pPr>
            <a:r>
              <a:rPr lang="en" sz="1600" u="sng">
                <a:hlinkClick r:id="rId5"/>
              </a:rPr>
              <a:t>Saga pattern - IBM Cloud Architecture Center</a:t>
            </a:r>
            <a:endParaRPr sz="1600"/>
          </a:p>
        </p:txBody>
      </p:sp>
      <p:sp>
        <p:nvSpPr>
          <p:cNvPr id="801" name="Google Shape;801;p86"/>
          <p:cNvSpPr txBox="1"/>
          <p:nvPr>
            <p:ph type="title"/>
          </p:nvPr>
        </p:nvSpPr>
        <p:spPr>
          <a:xfrm>
            <a:off x="719988" y="459128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2"/>
                </a:solidFill>
              </a:rPr>
              <a:t>&lt;/ </a:t>
            </a:r>
            <a:r>
              <a:rPr lang="en" sz="2400"/>
              <a:t>When to use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802" name="Google Shape;802;p86"/>
          <p:cNvSpPr txBox="1"/>
          <p:nvPr/>
        </p:nvSpPr>
        <p:spPr>
          <a:xfrm>
            <a:off x="7721100" y="3868300"/>
            <a:ext cx="7029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rPr>
              <a:t>/&gt;</a:t>
            </a:r>
            <a:endParaRPr sz="3600">
              <a:solidFill>
                <a:schemeClr val="dk1"/>
              </a:solidFill>
            </a:endParaRPr>
          </a:p>
        </p:txBody>
      </p:sp>
      <p:sp>
        <p:nvSpPr>
          <p:cNvPr id="803" name="Google Shape;803;p86"/>
          <p:cNvSpPr txBox="1"/>
          <p:nvPr>
            <p:ph idx="2" type="title"/>
          </p:nvPr>
        </p:nvSpPr>
        <p:spPr>
          <a:xfrm>
            <a:off x="7152300" y="84275"/>
            <a:ext cx="1899900" cy="43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7. Practical usage</a:t>
            </a:r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7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p87"/>
          <p:cNvSpPr txBox="1"/>
          <p:nvPr>
            <p:ph idx="1" type="body"/>
          </p:nvPr>
        </p:nvSpPr>
        <p:spPr>
          <a:xfrm>
            <a:off x="720000" y="1357275"/>
            <a:ext cx="7704000" cy="249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8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Banking applications: </a:t>
            </a:r>
            <a:r>
              <a:rPr lang="en" sz="1600" u="sng">
                <a:hlinkClick r:id="rId3"/>
              </a:rPr>
              <a:t>Patterns and implementations for a banking cloud transformation - Azure Architecture Center | Microsoft Learn</a:t>
            </a:r>
            <a:endParaRPr sz="1600" u="sng"/>
          </a:p>
          <a:p>
            <a:pPr indent="-330200" lvl="0" marL="457200" rtl="0" algn="l">
              <a:spcBef>
                <a:spcPts val="1000"/>
              </a:spcBef>
              <a:spcAft>
                <a:spcPts val="1000"/>
              </a:spcAft>
              <a:buSzPts val="1600"/>
              <a:buChar char="●"/>
            </a:pPr>
            <a:r>
              <a:rPr lang="en" sz="1600"/>
              <a:t>Media processing system: </a:t>
            </a:r>
            <a:r>
              <a:rPr lang="en" sz="1600" u="sng">
                <a:hlinkClick r:id="rId4"/>
              </a:rPr>
              <a:t>Gridwich saga orchestration - Azure Reference Architectures | Microsoft Learn</a:t>
            </a:r>
            <a:endParaRPr sz="1600" u="sng"/>
          </a:p>
        </p:txBody>
      </p:sp>
      <p:sp>
        <p:nvSpPr>
          <p:cNvPr id="809" name="Google Shape;809;p87"/>
          <p:cNvSpPr txBox="1"/>
          <p:nvPr>
            <p:ph type="title"/>
          </p:nvPr>
        </p:nvSpPr>
        <p:spPr>
          <a:xfrm>
            <a:off x="719988" y="459128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2"/>
                </a:solidFill>
              </a:rPr>
              <a:t>&lt;/ </a:t>
            </a:r>
            <a:r>
              <a:rPr lang="en" sz="2400"/>
              <a:t>When to use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810" name="Google Shape;810;p87"/>
          <p:cNvSpPr txBox="1"/>
          <p:nvPr/>
        </p:nvSpPr>
        <p:spPr>
          <a:xfrm>
            <a:off x="7721100" y="3868300"/>
            <a:ext cx="7029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rPr>
              <a:t>/&gt;</a:t>
            </a:r>
            <a:endParaRPr sz="3600">
              <a:solidFill>
                <a:schemeClr val="dk1"/>
              </a:solidFill>
            </a:endParaRPr>
          </a:p>
        </p:txBody>
      </p:sp>
      <p:sp>
        <p:nvSpPr>
          <p:cNvPr id="811" name="Google Shape;811;p87"/>
          <p:cNvSpPr txBox="1"/>
          <p:nvPr>
            <p:ph idx="2" type="title"/>
          </p:nvPr>
        </p:nvSpPr>
        <p:spPr>
          <a:xfrm>
            <a:off x="7152300" y="84275"/>
            <a:ext cx="1899900" cy="43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7. Practical usage</a:t>
            </a:r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5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p88"/>
          <p:cNvSpPr txBox="1"/>
          <p:nvPr>
            <p:ph idx="1" type="body"/>
          </p:nvPr>
        </p:nvSpPr>
        <p:spPr>
          <a:xfrm>
            <a:off x="720000" y="1357275"/>
            <a:ext cx="7704000" cy="249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8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Monolithic architecture</a:t>
            </a:r>
            <a:endParaRPr sz="1600"/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Tightly coupled operations and transactions</a:t>
            </a:r>
            <a:endParaRPr sz="1600"/>
          </a:p>
          <a:p>
            <a:pPr indent="-330200" lvl="0" marL="457200" rtl="0" algn="l">
              <a:spcBef>
                <a:spcPts val="1000"/>
              </a:spcBef>
              <a:spcAft>
                <a:spcPts val="1000"/>
              </a:spcAft>
              <a:buSzPts val="1600"/>
              <a:buChar char="●"/>
            </a:pPr>
            <a:r>
              <a:rPr lang="en" sz="1600"/>
              <a:t>Cyclic dependencies</a:t>
            </a:r>
            <a:endParaRPr sz="1600"/>
          </a:p>
        </p:txBody>
      </p:sp>
      <p:sp>
        <p:nvSpPr>
          <p:cNvPr id="817" name="Google Shape;817;p88"/>
          <p:cNvSpPr txBox="1"/>
          <p:nvPr>
            <p:ph type="title"/>
          </p:nvPr>
        </p:nvSpPr>
        <p:spPr>
          <a:xfrm>
            <a:off x="719988" y="459128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2"/>
                </a:solidFill>
              </a:rPr>
              <a:t>&lt;/ </a:t>
            </a:r>
            <a:r>
              <a:rPr lang="en" sz="2400"/>
              <a:t>When to NOT use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818" name="Google Shape;818;p88"/>
          <p:cNvSpPr txBox="1"/>
          <p:nvPr/>
        </p:nvSpPr>
        <p:spPr>
          <a:xfrm>
            <a:off x="7721100" y="3868300"/>
            <a:ext cx="7029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rPr>
              <a:t>/&gt;</a:t>
            </a:r>
            <a:endParaRPr sz="3600">
              <a:solidFill>
                <a:schemeClr val="dk1"/>
              </a:solidFill>
            </a:endParaRPr>
          </a:p>
        </p:txBody>
      </p:sp>
      <p:sp>
        <p:nvSpPr>
          <p:cNvPr id="819" name="Google Shape;819;p88"/>
          <p:cNvSpPr txBox="1"/>
          <p:nvPr>
            <p:ph idx="2" type="title"/>
          </p:nvPr>
        </p:nvSpPr>
        <p:spPr>
          <a:xfrm>
            <a:off x="7152300" y="84275"/>
            <a:ext cx="1899900" cy="43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7. Practical usage</a:t>
            </a:r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89"/>
          <p:cNvSpPr txBox="1"/>
          <p:nvPr>
            <p:ph idx="1" type="body"/>
          </p:nvPr>
        </p:nvSpPr>
        <p:spPr>
          <a:xfrm>
            <a:off x="720000" y="1357275"/>
            <a:ext cx="7704000" cy="249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8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So far, we have learned that:</a:t>
            </a:r>
            <a:endParaRPr sz="1600"/>
          </a:p>
          <a:p>
            <a:pPr indent="-330200" lvl="1" marL="9144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en" sz="1600"/>
              <a:t>The use of Saga pattern in distributed transaction</a:t>
            </a:r>
            <a:endParaRPr sz="1600"/>
          </a:p>
          <a:p>
            <a:pPr indent="-330200" lvl="1" marL="9144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en" sz="1600"/>
              <a:t>Some common techniques used in Saga</a:t>
            </a:r>
            <a:endParaRPr sz="1600"/>
          </a:p>
          <a:p>
            <a:pPr indent="-330200" lvl="1" marL="9144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en" sz="1600"/>
              <a:t>Two Saga implementations: Choreography &amp; Orchestrator</a:t>
            </a:r>
            <a:endParaRPr sz="1600"/>
          </a:p>
          <a:p>
            <a:pPr indent="-330200" lvl="1" marL="91440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600"/>
              <a:buChar char="○"/>
            </a:pPr>
            <a:r>
              <a:rPr lang="en" sz="1600"/>
              <a:t>Some common issues and challenging when apply Saga</a:t>
            </a:r>
            <a:endParaRPr sz="1600"/>
          </a:p>
        </p:txBody>
      </p:sp>
      <p:sp>
        <p:nvSpPr>
          <p:cNvPr id="825" name="Google Shape;825;p89"/>
          <p:cNvSpPr txBox="1"/>
          <p:nvPr>
            <p:ph type="title"/>
          </p:nvPr>
        </p:nvSpPr>
        <p:spPr>
          <a:xfrm>
            <a:off x="719988" y="459128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2"/>
                </a:solidFill>
              </a:rPr>
              <a:t>&lt;/ </a:t>
            </a:r>
            <a:r>
              <a:rPr lang="en" sz="2400"/>
              <a:t>Summary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826" name="Google Shape;826;p89"/>
          <p:cNvSpPr txBox="1"/>
          <p:nvPr/>
        </p:nvSpPr>
        <p:spPr>
          <a:xfrm>
            <a:off x="7721100" y="3868300"/>
            <a:ext cx="7029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rPr>
              <a:t>/&gt;</a:t>
            </a:r>
            <a:endParaRPr sz="3600">
              <a:solidFill>
                <a:schemeClr val="dk1"/>
              </a:solidFill>
            </a:endParaRPr>
          </a:p>
        </p:txBody>
      </p:sp>
      <p:sp>
        <p:nvSpPr>
          <p:cNvPr id="827" name="Google Shape;827;p89"/>
          <p:cNvSpPr txBox="1"/>
          <p:nvPr>
            <p:ph idx="2" type="title"/>
          </p:nvPr>
        </p:nvSpPr>
        <p:spPr>
          <a:xfrm>
            <a:off x="7152300" y="84275"/>
            <a:ext cx="1899900" cy="43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7. Practical usage</a:t>
            </a:r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2" name="Google Shape;832;p90"/>
          <p:cNvGrpSpPr/>
          <p:nvPr/>
        </p:nvGrpSpPr>
        <p:grpSpPr>
          <a:xfrm>
            <a:off x="772525" y="726625"/>
            <a:ext cx="6578100" cy="3438300"/>
            <a:chOff x="772525" y="726625"/>
            <a:chExt cx="6578100" cy="3438300"/>
          </a:xfrm>
        </p:grpSpPr>
        <p:sp>
          <p:nvSpPr>
            <p:cNvPr id="833" name="Google Shape;833;p90"/>
            <p:cNvSpPr/>
            <p:nvPr/>
          </p:nvSpPr>
          <p:spPr>
            <a:xfrm>
              <a:off x="772525" y="726625"/>
              <a:ext cx="6578100" cy="34383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90"/>
            <p:cNvSpPr/>
            <p:nvPr/>
          </p:nvSpPr>
          <p:spPr>
            <a:xfrm>
              <a:off x="772525" y="726625"/>
              <a:ext cx="6578100" cy="2553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35" name="Google Shape;835;p90"/>
          <p:cNvGrpSpPr/>
          <p:nvPr/>
        </p:nvGrpSpPr>
        <p:grpSpPr>
          <a:xfrm>
            <a:off x="3993600" y="3441475"/>
            <a:ext cx="2119748" cy="1127400"/>
            <a:chOff x="4924170" y="3441525"/>
            <a:chExt cx="3447305" cy="1127400"/>
          </a:xfrm>
        </p:grpSpPr>
        <p:sp>
          <p:nvSpPr>
            <p:cNvPr id="836" name="Google Shape;836;p90"/>
            <p:cNvSpPr/>
            <p:nvPr/>
          </p:nvSpPr>
          <p:spPr>
            <a:xfrm>
              <a:off x="4924170" y="3441525"/>
              <a:ext cx="3447300" cy="11274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p90"/>
            <p:cNvSpPr/>
            <p:nvPr/>
          </p:nvSpPr>
          <p:spPr>
            <a:xfrm>
              <a:off x="4924175" y="3441525"/>
              <a:ext cx="3447300" cy="2553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38" name="Google Shape;838;p90"/>
          <p:cNvGrpSpPr/>
          <p:nvPr/>
        </p:nvGrpSpPr>
        <p:grpSpPr>
          <a:xfrm>
            <a:off x="5422275" y="1302375"/>
            <a:ext cx="2560700" cy="1952840"/>
            <a:chOff x="-227375" y="1029588"/>
            <a:chExt cx="4718446" cy="4667400"/>
          </a:xfrm>
        </p:grpSpPr>
        <p:sp>
          <p:nvSpPr>
            <p:cNvPr id="839" name="Google Shape;839;p90"/>
            <p:cNvSpPr/>
            <p:nvPr/>
          </p:nvSpPr>
          <p:spPr>
            <a:xfrm>
              <a:off x="-227375" y="1029588"/>
              <a:ext cx="4718400" cy="46674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p90"/>
            <p:cNvSpPr/>
            <p:nvPr/>
          </p:nvSpPr>
          <p:spPr>
            <a:xfrm>
              <a:off x="-227329" y="1029588"/>
              <a:ext cx="4718400" cy="6102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1" name="Google Shape;841;p90"/>
          <p:cNvSpPr txBox="1"/>
          <p:nvPr>
            <p:ph type="title"/>
          </p:nvPr>
        </p:nvSpPr>
        <p:spPr>
          <a:xfrm>
            <a:off x="1045150" y="1866000"/>
            <a:ext cx="3943500" cy="82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Discussion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&amp; QnA</a:t>
            </a:r>
            <a:endParaRPr/>
          </a:p>
        </p:txBody>
      </p:sp>
      <p:sp>
        <p:nvSpPr>
          <p:cNvPr id="842" name="Google Shape;842;p90"/>
          <p:cNvSpPr txBox="1"/>
          <p:nvPr>
            <p:ph idx="2" type="title"/>
          </p:nvPr>
        </p:nvSpPr>
        <p:spPr>
          <a:xfrm>
            <a:off x="5590076" y="1551675"/>
            <a:ext cx="2225100" cy="151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08</a:t>
            </a:r>
            <a:endParaRPr/>
          </a:p>
        </p:txBody>
      </p:sp>
      <p:sp>
        <p:nvSpPr>
          <p:cNvPr id="843" name="Google Shape;843;p90"/>
          <p:cNvSpPr txBox="1"/>
          <p:nvPr/>
        </p:nvSpPr>
        <p:spPr>
          <a:xfrm>
            <a:off x="841925" y="1094475"/>
            <a:ext cx="1077300" cy="5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rPr>
              <a:t>&lt;/&gt;</a:t>
            </a:r>
            <a:endParaRPr sz="3600">
              <a:solidFill>
                <a:schemeClr val="lt2"/>
              </a:solidFill>
            </a:endParaRPr>
          </a:p>
        </p:txBody>
      </p:sp>
      <p:sp>
        <p:nvSpPr>
          <p:cNvPr id="844" name="Google Shape;844;p90"/>
          <p:cNvSpPr txBox="1"/>
          <p:nvPr/>
        </p:nvSpPr>
        <p:spPr>
          <a:xfrm>
            <a:off x="4445082" y="3760875"/>
            <a:ext cx="1216800" cy="74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accent2"/>
                </a:solidFill>
              </a:rPr>
              <a:t>}</a:t>
            </a:r>
            <a:r>
              <a:rPr lang="en" sz="3600">
                <a:solidFill>
                  <a:schemeClr val="dk1"/>
                </a:solidFill>
              </a:rPr>
              <a:t> /&gt; </a:t>
            </a:r>
            <a:r>
              <a:rPr lang="en" sz="3600">
                <a:solidFill>
                  <a:schemeClr val="accent1"/>
                </a:solidFill>
              </a:rPr>
              <a:t>[</a:t>
            </a:r>
            <a:endParaRPr sz="360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91"/>
          <p:cNvSpPr txBox="1"/>
          <p:nvPr>
            <p:ph idx="1" type="body"/>
          </p:nvPr>
        </p:nvSpPr>
        <p:spPr>
          <a:xfrm>
            <a:off x="720000" y="1357275"/>
            <a:ext cx="7704000" cy="249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" sz="1400" u="sng"/>
              <a:t>Saga pattern - Azure Design Patterns | Microsoft Learn</a:t>
            </a:r>
            <a:endParaRPr sz="1400" u="sng"/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 u="sng">
                <a:hlinkClick r:id="rId3"/>
              </a:rPr>
              <a:t>Patterns and implementations for a banking cloud transformation - Azure Architecture Center | Microsoft Learn</a:t>
            </a:r>
            <a:endParaRPr sz="1400" u="sng"/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 u="sng">
                <a:hlinkClick r:id="rId4"/>
              </a:rPr>
              <a:t>Gridwich saga orchestration - Azure Reference Architectures | Microsoft Learn</a:t>
            </a:r>
            <a:endParaRPr sz="1400" u="sng"/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 u="sng">
                <a:hlinkClick r:id="rId5"/>
              </a:rPr>
              <a:t>Saga Pattern in Microservices | Baeldung on Computer Science</a:t>
            </a:r>
            <a:endParaRPr sz="1400" u="sng"/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 u="sng">
                <a:hlinkClick r:id="rId6"/>
              </a:rPr>
              <a:t>Saga Pattern for Microservices Distributed Transactions | by Mehmet Ozkaya | Design Microservices Architecture with Patterns &amp; Principles | Medium</a:t>
            </a:r>
            <a:endParaRPr sz="1400" u="sng"/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 u="sng">
                <a:hlinkClick r:id="rId7"/>
              </a:rPr>
              <a:t>Distributed transaction - SAGA pattern (viblo.asia)</a:t>
            </a:r>
            <a:endParaRPr sz="1400" u="sng"/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 u="sng">
                <a:hlinkClick r:id="rId8"/>
              </a:rPr>
              <a:t>Implement a distributed transaction in microservices software system using Saga pattern | Careers Saigon Technology</a:t>
            </a:r>
            <a:endParaRPr sz="1400" u="sng"/>
          </a:p>
        </p:txBody>
      </p:sp>
      <p:sp>
        <p:nvSpPr>
          <p:cNvPr id="850" name="Google Shape;850;p91"/>
          <p:cNvSpPr txBox="1"/>
          <p:nvPr>
            <p:ph type="title"/>
          </p:nvPr>
        </p:nvSpPr>
        <p:spPr>
          <a:xfrm>
            <a:off x="719988" y="459128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&lt;/ </a:t>
            </a:r>
            <a:r>
              <a:rPr lang="en"/>
              <a:t>References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851" name="Google Shape;851;p91"/>
          <p:cNvSpPr txBox="1"/>
          <p:nvPr/>
        </p:nvSpPr>
        <p:spPr>
          <a:xfrm>
            <a:off x="7721100" y="3868300"/>
            <a:ext cx="7029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rPr>
              <a:t>/&gt;</a:t>
            </a:r>
            <a:endParaRPr sz="3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5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6" name="Google Shape;856;p92"/>
          <p:cNvGrpSpPr/>
          <p:nvPr/>
        </p:nvGrpSpPr>
        <p:grpSpPr>
          <a:xfrm>
            <a:off x="6433193" y="1069351"/>
            <a:ext cx="1864833" cy="1637043"/>
            <a:chOff x="1054812" y="1029590"/>
            <a:chExt cx="3436214" cy="3912627"/>
          </a:xfrm>
        </p:grpSpPr>
        <p:sp>
          <p:nvSpPr>
            <p:cNvPr id="857" name="Google Shape;857;p92"/>
            <p:cNvSpPr/>
            <p:nvPr/>
          </p:nvSpPr>
          <p:spPr>
            <a:xfrm>
              <a:off x="1054812" y="1029617"/>
              <a:ext cx="3436200" cy="39126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92"/>
            <p:cNvSpPr/>
            <p:nvPr/>
          </p:nvSpPr>
          <p:spPr>
            <a:xfrm>
              <a:off x="1054825" y="1029590"/>
              <a:ext cx="3436200" cy="6102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59" name="Google Shape;859;p92"/>
          <p:cNvSpPr txBox="1"/>
          <p:nvPr/>
        </p:nvSpPr>
        <p:spPr>
          <a:xfrm>
            <a:off x="6782232" y="1632975"/>
            <a:ext cx="1216800" cy="74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accent2"/>
                </a:solidFill>
              </a:rPr>
              <a:t>}</a:t>
            </a:r>
            <a:r>
              <a:rPr lang="en" sz="3600">
                <a:solidFill>
                  <a:schemeClr val="dk1"/>
                </a:solidFill>
              </a:rPr>
              <a:t> /&gt; </a:t>
            </a:r>
            <a:r>
              <a:rPr lang="en" sz="3600">
                <a:solidFill>
                  <a:schemeClr val="accent1"/>
                </a:solidFill>
              </a:rPr>
              <a:t>[</a:t>
            </a:r>
            <a:endParaRPr sz="3600">
              <a:solidFill>
                <a:schemeClr val="accent1"/>
              </a:solidFill>
            </a:endParaRPr>
          </a:p>
        </p:txBody>
      </p:sp>
      <p:sp>
        <p:nvSpPr>
          <p:cNvPr id="860" name="Google Shape;860;p92"/>
          <p:cNvSpPr txBox="1"/>
          <p:nvPr>
            <p:ph type="ctrTitle"/>
          </p:nvPr>
        </p:nvSpPr>
        <p:spPr>
          <a:xfrm>
            <a:off x="1697375" y="1229575"/>
            <a:ext cx="3294600" cy="9978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sp>
        <p:nvSpPr>
          <p:cNvPr id="861" name="Google Shape;861;p92"/>
          <p:cNvSpPr txBox="1"/>
          <p:nvPr>
            <p:ph idx="1" type="subTitle"/>
          </p:nvPr>
        </p:nvSpPr>
        <p:spPr>
          <a:xfrm>
            <a:off x="1206525" y="2291625"/>
            <a:ext cx="3657900" cy="99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/>
              <a:t>Do you have any questions?</a:t>
            </a:r>
            <a:endParaRPr b="1" sz="14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u="sng">
                <a:solidFill>
                  <a:schemeClr val="hlink"/>
                </a:solidFill>
                <a:hlinkClick r:id="rId3"/>
              </a:rPr>
              <a:t>trannamtrung1st@gmail.com</a:t>
            </a:r>
            <a:endParaRPr sz="11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/>
              <a:t>(</a:t>
            </a:r>
            <a:r>
              <a:rPr lang="en" sz="1100"/>
              <a:t>+84)76 544 1077</a:t>
            </a:r>
            <a:br>
              <a:rPr lang="en" sz="1100"/>
            </a:br>
            <a:r>
              <a:rPr lang="en" sz="1100" u="sng">
                <a:solidFill>
                  <a:schemeClr val="hlink"/>
                </a:solidFill>
                <a:hlinkClick r:id="rId4"/>
              </a:rPr>
              <a:t>https://www.linkedin.com/in/trung-tran99/</a:t>
            </a:r>
            <a:endParaRPr sz="11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/>
          </a:p>
        </p:txBody>
      </p:sp>
      <p:sp>
        <p:nvSpPr>
          <p:cNvPr id="862" name="Google Shape;862;p92"/>
          <p:cNvSpPr txBox="1"/>
          <p:nvPr/>
        </p:nvSpPr>
        <p:spPr>
          <a:xfrm>
            <a:off x="5072775" y="4170950"/>
            <a:ext cx="3260100" cy="2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1200"/>
              </a:spcAft>
              <a:buNone/>
            </a:pPr>
            <a:r>
              <a:rPr lang="en" sz="1000">
                <a:solidFill>
                  <a:schemeClr val="dk1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Please keep this slide for attribution</a:t>
            </a:r>
            <a:endParaRPr>
              <a:solidFill>
                <a:schemeClr val="dk1"/>
              </a:solidFill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</p:txBody>
      </p:sp>
      <p:sp>
        <p:nvSpPr>
          <p:cNvPr id="863" name="Google Shape;863;p92"/>
          <p:cNvSpPr txBox="1"/>
          <p:nvPr/>
        </p:nvSpPr>
        <p:spPr>
          <a:xfrm>
            <a:off x="1008000" y="1384025"/>
            <a:ext cx="7029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rPr>
              <a:t>&lt;/</a:t>
            </a:r>
            <a:endParaRPr sz="3600">
              <a:solidFill>
                <a:schemeClr val="lt2"/>
              </a:solidFill>
            </a:endParaRPr>
          </a:p>
        </p:txBody>
      </p:sp>
      <p:grpSp>
        <p:nvGrpSpPr>
          <p:cNvPr id="864" name="Google Shape;864;p92"/>
          <p:cNvGrpSpPr/>
          <p:nvPr/>
        </p:nvGrpSpPr>
        <p:grpSpPr>
          <a:xfrm>
            <a:off x="1890752" y="3590135"/>
            <a:ext cx="276012" cy="275991"/>
            <a:chOff x="3368074" y="3882537"/>
            <a:chExt cx="215298" cy="215298"/>
          </a:xfrm>
        </p:grpSpPr>
        <p:sp>
          <p:nvSpPr>
            <p:cNvPr id="865" name="Google Shape;865;p92"/>
            <p:cNvSpPr/>
            <p:nvPr/>
          </p:nvSpPr>
          <p:spPr>
            <a:xfrm>
              <a:off x="3368074" y="3882537"/>
              <a:ext cx="215298" cy="215298"/>
            </a:xfrm>
            <a:custGeom>
              <a:rect b="b" l="l" r="r" t="t"/>
              <a:pathLst>
                <a:path extrusionOk="0" h="6764" w="6764">
                  <a:moveTo>
                    <a:pt x="5335" y="346"/>
                  </a:moveTo>
                  <a:cubicBezTo>
                    <a:pt x="5930" y="346"/>
                    <a:pt x="6418" y="834"/>
                    <a:pt x="6418" y="1429"/>
                  </a:cubicBezTo>
                  <a:lnTo>
                    <a:pt x="6418" y="5335"/>
                  </a:lnTo>
                  <a:cubicBezTo>
                    <a:pt x="6418" y="5930"/>
                    <a:pt x="5930" y="6418"/>
                    <a:pt x="5335" y="6418"/>
                  </a:cubicBezTo>
                  <a:lnTo>
                    <a:pt x="1429" y="6418"/>
                  </a:lnTo>
                  <a:cubicBezTo>
                    <a:pt x="834" y="6418"/>
                    <a:pt x="346" y="5930"/>
                    <a:pt x="346" y="5335"/>
                  </a:cubicBezTo>
                  <a:lnTo>
                    <a:pt x="346" y="1429"/>
                  </a:lnTo>
                  <a:cubicBezTo>
                    <a:pt x="346" y="834"/>
                    <a:pt x="834" y="346"/>
                    <a:pt x="1429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29"/>
                  </a:cubicBezTo>
                  <a:lnTo>
                    <a:pt x="1" y="5335"/>
                  </a:lnTo>
                  <a:cubicBezTo>
                    <a:pt x="1" y="6120"/>
                    <a:pt x="644" y="6763"/>
                    <a:pt x="1429" y="6763"/>
                  </a:cubicBezTo>
                  <a:lnTo>
                    <a:pt x="5335" y="6763"/>
                  </a:lnTo>
                  <a:cubicBezTo>
                    <a:pt x="6121" y="6763"/>
                    <a:pt x="6763" y="6120"/>
                    <a:pt x="6763" y="5335"/>
                  </a:cubicBezTo>
                  <a:lnTo>
                    <a:pt x="6763" y="1429"/>
                  </a:lnTo>
                  <a:cubicBezTo>
                    <a:pt x="6763" y="644"/>
                    <a:pt x="6121" y="1"/>
                    <a:pt x="53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92"/>
            <p:cNvSpPr/>
            <p:nvPr/>
          </p:nvSpPr>
          <p:spPr>
            <a:xfrm>
              <a:off x="3418143" y="3933656"/>
              <a:ext cx="114811" cy="112742"/>
            </a:xfrm>
            <a:custGeom>
              <a:rect b="b" l="l" r="r" t="t"/>
              <a:pathLst>
                <a:path extrusionOk="0" h="3542" w="3607">
                  <a:moveTo>
                    <a:pt x="1822" y="0"/>
                  </a:moveTo>
                  <a:cubicBezTo>
                    <a:pt x="812" y="0"/>
                    <a:pt x="1" y="851"/>
                    <a:pt x="59" y="1859"/>
                  </a:cubicBezTo>
                  <a:cubicBezTo>
                    <a:pt x="95" y="2776"/>
                    <a:pt x="833" y="3502"/>
                    <a:pt x="1726" y="3538"/>
                  </a:cubicBezTo>
                  <a:cubicBezTo>
                    <a:pt x="1764" y="3541"/>
                    <a:pt x="1802" y="3542"/>
                    <a:pt x="1840" y="3542"/>
                  </a:cubicBezTo>
                  <a:cubicBezTo>
                    <a:pt x="2178" y="3542"/>
                    <a:pt x="2494" y="3447"/>
                    <a:pt x="2762" y="3276"/>
                  </a:cubicBezTo>
                  <a:cubicBezTo>
                    <a:pt x="2857" y="3217"/>
                    <a:pt x="2869" y="3086"/>
                    <a:pt x="2797" y="3014"/>
                  </a:cubicBezTo>
                  <a:cubicBezTo>
                    <a:pt x="2761" y="2978"/>
                    <a:pt x="2711" y="2964"/>
                    <a:pt x="2664" y="2964"/>
                  </a:cubicBezTo>
                  <a:cubicBezTo>
                    <a:pt x="2634" y="2964"/>
                    <a:pt x="2606" y="2969"/>
                    <a:pt x="2583" y="2979"/>
                  </a:cubicBezTo>
                  <a:cubicBezTo>
                    <a:pt x="2380" y="3096"/>
                    <a:pt x="2149" y="3185"/>
                    <a:pt x="1897" y="3185"/>
                  </a:cubicBezTo>
                  <a:cubicBezTo>
                    <a:pt x="1868" y="3185"/>
                    <a:pt x="1839" y="3183"/>
                    <a:pt x="1809" y="3181"/>
                  </a:cubicBezTo>
                  <a:cubicBezTo>
                    <a:pt x="1023" y="3169"/>
                    <a:pt x="380" y="2514"/>
                    <a:pt x="392" y="1716"/>
                  </a:cubicBezTo>
                  <a:cubicBezTo>
                    <a:pt x="426" y="948"/>
                    <a:pt x="1028" y="330"/>
                    <a:pt x="1792" y="330"/>
                  </a:cubicBezTo>
                  <a:cubicBezTo>
                    <a:pt x="1833" y="330"/>
                    <a:pt x="1874" y="332"/>
                    <a:pt x="1916" y="335"/>
                  </a:cubicBezTo>
                  <a:cubicBezTo>
                    <a:pt x="2619" y="371"/>
                    <a:pt x="3190" y="943"/>
                    <a:pt x="3250" y="1633"/>
                  </a:cubicBezTo>
                  <a:cubicBezTo>
                    <a:pt x="3285" y="1919"/>
                    <a:pt x="3214" y="2193"/>
                    <a:pt x="3095" y="2431"/>
                  </a:cubicBezTo>
                  <a:cubicBezTo>
                    <a:pt x="3059" y="2490"/>
                    <a:pt x="3059" y="2574"/>
                    <a:pt x="3119" y="2633"/>
                  </a:cubicBezTo>
                  <a:cubicBezTo>
                    <a:pt x="3149" y="2663"/>
                    <a:pt x="3191" y="2678"/>
                    <a:pt x="3234" y="2678"/>
                  </a:cubicBezTo>
                  <a:cubicBezTo>
                    <a:pt x="3295" y="2678"/>
                    <a:pt x="3358" y="2648"/>
                    <a:pt x="3393" y="2586"/>
                  </a:cubicBezTo>
                  <a:cubicBezTo>
                    <a:pt x="3536" y="2324"/>
                    <a:pt x="3607" y="2014"/>
                    <a:pt x="3583" y="1669"/>
                  </a:cubicBezTo>
                  <a:cubicBezTo>
                    <a:pt x="3536" y="764"/>
                    <a:pt x="2797" y="50"/>
                    <a:pt x="1904" y="2"/>
                  </a:cubicBezTo>
                  <a:cubicBezTo>
                    <a:pt x="1877" y="1"/>
                    <a:pt x="1849" y="0"/>
                    <a:pt x="18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92"/>
            <p:cNvSpPr/>
            <p:nvPr/>
          </p:nvSpPr>
          <p:spPr>
            <a:xfrm>
              <a:off x="3519298" y="3910197"/>
              <a:ext cx="29570" cy="29220"/>
            </a:xfrm>
            <a:custGeom>
              <a:rect b="b" l="l" r="r" t="t"/>
              <a:pathLst>
                <a:path extrusionOk="0" h="918" w="929">
                  <a:moveTo>
                    <a:pt x="465" y="1"/>
                  </a:moveTo>
                  <a:cubicBezTo>
                    <a:pt x="203" y="1"/>
                    <a:pt x="0" y="203"/>
                    <a:pt x="0" y="453"/>
                  </a:cubicBezTo>
                  <a:cubicBezTo>
                    <a:pt x="0" y="715"/>
                    <a:pt x="203" y="918"/>
                    <a:pt x="465" y="918"/>
                  </a:cubicBezTo>
                  <a:cubicBezTo>
                    <a:pt x="715" y="918"/>
                    <a:pt x="929" y="715"/>
                    <a:pt x="929" y="453"/>
                  </a:cubicBezTo>
                  <a:cubicBezTo>
                    <a:pt x="929" y="203"/>
                    <a:pt x="715" y="1"/>
                    <a:pt x="4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68" name="Google Shape;868;p92"/>
          <p:cNvGrpSpPr/>
          <p:nvPr/>
        </p:nvGrpSpPr>
        <p:grpSpPr>
          <a:xfrm>
            <a:off x="2756784" y="3608843"/>
            <a:ext cx="266790" cy="238574"/>
            <a:chOff x="3824739" y="3890112"/>
            <a:chExt cx="208105" cy="186110"/>
          </a:xfrm>
        </p:grpSpPr>
        <p:sp>
          <p:nvSpPr>
            <p:cNvPr id="869" name="Google Shape;869;p92"/>
            <p:cNvSpPr/>
            <p:nvPr/>
          </p:nvSpPr>
          <p:spPr>
            <a:xfrm>
              <a:off x="3831933" y="3955682"/>
              <a:ext cx="47809" cy="120540"/>
            </a:xfrm>
            <a:custGeom>
              <a:rect b="b" l="l" r="r" t="t"/>
              <a:pathLst>
                <a:path extrusionOk="0" h="3787" w="1502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92"/>
            <p:cNvSpPr/>
            <p:nvPr/>
          </p:nvSpPr>
          <p:spPr>
            <a:xfrm>
              <a:off x="3824739" y="3890112"/>
              <a:ext cx="55002" cy="55002"/>
            </a:xfrm>
            <a:custGeom>
              <a:rect b="b" l="l" r="r" t="t"/>
              <a:pathLst>
                <a:path extrusionOk="0" h="1728" w="1728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" name="Google Shape;871;p92"/>
            <p:cNvSpPr/>
            <p:nvPr/>
          </p:nvSpPr>
          <p:spPr>
            <a:xfrm>
              <a:off x="3904696" y="3955682"/>
              <a:ext cx="128148" cy="120540"/>
            </a:xfrm>
            <a:custGeom>
              <a:rect b="b" l="l" r="r" t="t"/>
              <a:pathLst>
                <a:path extrusionOk="0" h="3787" w="4026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2" name="Google Shape;872;p92"/>
          <p:cNvSpPr/>
          <p:nvPr/>
        </p:nvSpPr>
        <p:spPr>
          <a:xfrm>
            <a:off x="3620667" y="3609082"/>
            <a:ext cx="291511" cy="238097"/>
          </a:xfrm>
          <a:custGeom>
            <a:rect b="b" l="l" r="r" t="t"/>
            <a:pathLst>
              <a:path extrusionOk="0" h="5835" w="7144">
                <a:moveTo>
                  <a:pt x="4620" y="0"/>
                </a:moveTo>
                <a:cubicBezTo>
                  <a:pt x="3727" y="0"/>
                  <a:pt x="2977" y="691"/>
                  <a:pt x="2905" y="1572"/>
                </a:cubicBezTo>
                <a:cubicBezTo>
                  <a:pt x="2727" y="1548"/>
                  <a:pt x="2358" y="1441"/>
                  <a:pt x="2262" y="1405"/>
                </a:cubicBezTo>
                <a:cubicBezTo>
                  <a:pt x="1643" y="1203"/>
                  <a:pt x="1072" y="810"/>
                  <a:pt x="631" y="322"/>
                </a:cubicBezTo>
                <a:cubicBezTo>
                  <a:pt x="596" y="298"/>
                  <a:pt x="572" y="274"/>
                  <a:pt x="524" y="262"/>
                </a:cubicBezTo>
                <a:cubicBezTo>
                  <a:pt x="517" y="261"/>
                  <a:pt x="509" y="260"/>
                  <a:pt x="501" y="260"/>
                </a:cubicBezTo>
                <a:cubicBezTo>
                  <a:pt x="436" y="260"/>
                  <a:pt x="367" y="304"/>
                  <a:pt x="346" y="357"/>
                </a:cubicBezTo>
                <a:cubicBezTo>
                  <a:pt x="238" y="572"/>
                  <a:pt x="179" y="810"/>
                  <a:pt x="179" y="1048"/>
                </a:cubicBezTo>
                <a:cubicBezTo>
                  <a:pt x="179" y="1393"/>
                  <a:pt x="286" y="1727"/>
                  <a:pt x="476" y="1977"/>
                </a:cubicBezTo>
                <a:cubicBezTo>
                  <a:pt x="466" y="1975"/>
                  <a:pt x="456" y="1974"/>
                  <a:pt x="446" y="1974"/>
                </a:cubicBezTo>
                <a:cubicBezTo>
                  <a:pt x="397" y="1974"/>
                  <a:pt x="349" y="1997"/>
                  <a:pt x="310" y="2036"/>
                </a:cubicBezTo>
                <a:cubicBezTo>
                  <a:pt x="286" y="2060"/>
                  <a:pt x="286" y="2108"/>
                  <a:pt x="274" y="2143"/>
                </a:cubicBezTo>
                <a:lnTo>
                  <a:pt x="274" y="2203"/>
                </a:lnTo>
                <a:cubicBezTo>
                  <a:pt x="274" y="2655"/>
                  <a:pt x="476" y="3072"/>
                  <a:pt x="822" y="3358"/>
                </a:cubicBezTo>
                <a:cubicBezTo>
                  <a:pt x="786" y="3370"/>
                  <a:pt x="774" y="3405"/>
                  <a:pt x="762" y="3417"/>
                </a:cubicBezTo>
                <a:cubicBezTo>
                  <a:pt x="750" y="3465"/>
                  <a:pt x="727" y="3513"/>
                  <a:pt x="750" y="3548"/>
                </a:cubicBezTo>
                <a:cubicBezTo>
                  <a:pt x="893" y="4024"/>
                  <a:pt x="1262" y="4405"/>
                  <a:pt x="1727" y="4548"/>
                </a:cubicBezTo>
                <a:cubicBezTo>
                  <a:pt x="1310" y="4798"/>
                  <a:pt x="834" y="4941"/>
                  <a:pt x="334" y="4941"/>
                </a:cubicBezTo>
                <a:lnTo>
                  <a:pt x="191" y="4941"/>
                </a:lnTo>
                <a:cubicBezTo>
                  <a:pt x="107" y="4941"/>
                  <a:pt x="36" y="5001"/>
                  <a:pt x="12" y="5084"/>
                </a:cubicBezTo>
                <a:cubicBezTo>
                  <a:pt x="0" y="5156"/>
                  <a:pt x="48" y="5239"/>
                  <a:pt x="107" y="5263"/>
                </a:cubicBezTo>
                <a:cubicBezTo>
                  <a:pt x="727" y="5632"/>
                  <a:pt x="1465" y="5834"/>
                  <a:pt x="2191" y="5834"/>
                </a:cubicBezTo>
                <a:cubicBezTo>
                  <a:pt x="3072" y="5834"/>
                  <a:pt x="3905" y="5560"/>
                  <a:pt x="4596" y="5060"/>
                </a:cubicBezTo>
                <a:cubicBezTo>
                  <a:pt x="4691" y="5001"/>
                  <a:pt x="4691" y="4858"/>
                  <a:pt x="4620" y="4786"/>
                </a:cubicBezTo>
                <a:cubicBezTo>
                  <a:pt x="4587" y="4754"/>
                  <a:pt x="4544" y="4735"/>
                  <a:pt x="4499" y="4735"/>
                </a:cubicBezTo>
                <a:cubicBezTo>
                  <a:pt x="4463" y="4735"/>
                  <a:pt x="4426" y="4748"/>
                  <a:pt x="4394" y="4775"/>
                </a:cubicBezTo>
                <a:cubicBezTo>
                  <a:pt x="3763" y="5215"/>
                  <a:pt x="3013" y="5489"/>
                  <a:pt x="2191" y="5489"/>
                </a:cubicBezTo>
                <a:cubicBezTo>
                  <a:pt x="1727" y="5489"/>
                  <a:pt x="1262" y="5394"/>
                  <a:pt x="846" y="5239"/>
                </a:cubicBezTo>
                <a:cubicBezTo>
                  <a:pt x="1369" y="5144"/>
                  <a:pt x="1846" y="4917"/>
                  <a:pt x="2262" y="4584"/>
                </a:cubicBezTo>
                <a:cubicBezTo>
                  <a:pt x="2310" y="4536"/>
                  <a:pt x="2334" y="4477"/>
                  <a:pt x="2322" y="4417"/>
                </a:cubicBezTo>
                <a:cubicBezTo>
                  <a:pt x="2310" y="4346"/>
                  <a:pt x="2239" y="4286"/>
                  <a:pt x="2155" y="4286"/>
                </a:cubicBezTo>
                <a:cubicBezTo>
                  <a:pt x="1739" y="4263"/>
                  <a:pt x="1369" y="4048"/>
                  <a:pt x="1167" y="3691"/>
                </a:cubicBezTo>
                <a:cubicBezTo>
                  <a:pt x="1250" y="3691"/>
                  <a:pt x="1358" y="3667"/>
                  <a:pt x="1441" y="3643"/>
                </a:cubicBezTo>
                <a:cubicBezTo>
                  <a:pt x="1524" y="3632"/>
                  <a:pt x="1584" y="3572"/>
                  <a:pt x="1584" y="3489"/>
                </a:cubicBezTo>
                <a:cubicBezTo>
                  <a:pt x="1596" y="3405"/>
                  <a:pt x="1536" y="3334"/>
                  <a:pt x="1441" y="3298"/>
                </a:cubicBezTo>
                <a:cubicBezTo>
                  <a:pt x="1000" y="3191"/>
                  <a:pt x="667" y="2822"/>
                  <a:pt x="596" y="2381"/>
                </a:cubicBezTo>
                <a:lnTo>
                  <a:pt x="596" y="2381"/>
                </a:lnTo>
                <a:cubicBezTo>
                  <a:pt x="727" y="2405"/>
                  <a:pt x="869" y="2417"/>
                  <a:pt x="1000" y="2417"/>
                </a:cubicBezTo>
                <a:cubicBezTo>
                  <a:pt x="1084" y="2417"/>
                  <a:pt x="1143" y="2358"/>
                  <a:pt x="1167" y="2274"/>
                </a:cubicBezTo>
                <a:cubicBezTo>
                  <a:pt x="1179" y="2203"/>
                  <a:pt x="1131" y="2143"/>
                  <a:pt x="1072" y="2108"/>
                </a:cubicBezTo>
                <a:cubicBezTo>
                  <a:pt x="703" y="1881"/>
                  <a:pt x="476" y="1488"/>
                  <a:pt x="476" y="1048"/>
                </a:cubicBezTo>
                <a:cubicBezTo>
                  <a:pt x="476" y="953"/>
                  <a:pt x="488" y="846"/>
                  <a:pt x="524" y="738"/>
                </a:cubicBezTo>
                <a:cubicBezTo>
                  <a:pt x="965" y="1191"/>
                  <a:pt x="1524" y="1524"/>
                  <a:pt x="2120" y="1727"/>
                </a:cubicBezTo>
                <a:cubicBezTo>
                  <a:pt x="2120" y="1727"/>
                  <a:pt x="2715" y="1905"/>
                  <a:pt x="2929" y="1917"/>
                </a:cubicBezTo>
                <a:lnTo>
                  <a:pt x="3024" y="1917"/>
                </a:lnTo>
                <a:cubicBezTo>
                  <a:pt x="3096" y="1917"/>
                  <a:pt x="3167" y="1869"/>
                  <a:pt x="3191" y="1798"/>
                </a:cubicBezTo>
                <a:cubicBezTo>
                  <a:pt x="3203" y="1786"/>
                  <a:pt x="3203" y="1750"/>
                  <a:pt x="3203" y="1738"/>
                </a:cubicBezTo>
                <a:lnTo>
                  <a:pt x="3203" y="1703"/>
                </a:lnTo>
                <a:cubicBezTo>
                  <a:pt x="3203" y="953"/>
                  <a:pt x="3810" y="334"/>
                  <a:pt x="4572" y="334"/>
                </a:cubicBezTo>
                <a:cubicBezTo>
                  <a:pt x="4941" y="334"/>
                  <a:pt x="5287" y="488"/>
                  <a:pt x="5549" y="750"/>
                </a:cubicBezTo>
                <a:cubicBezTo>
                  <a:pt x="5585" y="787"/>
                  <a:pt x="5621" y="802"/>
                  <a:pt x="5663" y="802"/>
                </a:cubicBezTo>
                <a:cubicBezTo>
                  <a:pt x="5676" y="802"/>
                  <a:pt x="5689" y="801"/>
                  <a:pt x="5703" y="798"/>
                </a:cubicBezTo>
                <a:cubicBezTo>
                  <a:pt x="5882" y="762"/>
                  <a:pt x="6049" y="738"/>
                  <a:pt x="6203" y="679"/>
                </a:cubicBezTo>
                <a:lnTo>
                  <a:pt x="6203" y="679"/>
                </a:lnTo>
                <a:cubicBezTo>
                  <a:pt x="6120" y="762"/>
                  <a:pt x="6013" y="857"/>
                  <a:pt x="5894" y="917"/>
                </a:cubicBezTo>
                <a:cubicBezTo>
                  <a:pt x="5822" y="965"/>
                  <a:pt x="5787" y="1048"/>
                  <a:pt x="5822" y="1143"/>
                </a:cubicBezTo>
                <a:cubicBezTo>
                  <a:pt x="5846" y="1203"/>
                  <a:pt x="5930" y="1250"/>
                  <a:pt x="6001" y="1250"/>
                </a:cubicBezTo>
                <a:cubicBezTo>
                  <a:pt x="6144" y="1227"/>
                  <a:pt x="6287" y="1215"/>
                  <a:pt x="6418" y="1167"/>
                </a:cubicBezTo>
                <a:lnTo>
                  <a:pt x="6418" y="1167"/>
                </a:lnTo>
                <a:cubicBezTo>
                  <a:pt x="6299" y="1286"/>
                  <a:pt x="6168" y="1405"/>
                  <a:pt x="6013" y="1512"/>
                </a:cubicBezTo>
                <a:cubicBezTo>
                  <a:pt x="5965" y="1548"/>
                  <a:pt x="5941" y="1608"/>
                  <a:pt x="5941" y="1655"/>
                </a:cubicBezTo>
                <a:lnTo>
                  <a:pt x="5941" y="1679"/>
                </a:lnTo>
                <a:lnTo>
                  <a:pt x="5941" y="1703"/>
                </a:lnTo>
                <a:lnTo>
                  <a:pt x="5941" y="1727"/>
                </a:lnTo>
                <a:cubicBezTo>
                  <a:pt x="5941" y="2691"/>
                  <a:pt x="5572" y="3572"/>
                  <a:pt x="4977" y="4227"/>
                </a:cubicBezTo>
                <a:cubicBezTo>
                  <a:pt x="4918" y="4298"/>
                  <a:pt x="4918" y="4405"/>
                  <a:pt x="4977" y="4465"/>
                </a:cubicBezTo>
                <a:cubicBezTo>
                  <a:pt x="5011" y="4499"/>
                  <a:pt x="5053" y="4514"/>
                  <a:pt x="5096" y="4514"/>
                </a:cubicBezTo>
                <a:cubicBezTo>
                  <a:pt x="5143" y="4514"/>
                  <a:pt x="5190" y="4496"/>
                  <a:pt x="5227" y="4465"/>
                </a:cubicBezTo>
                <a:cubicBezTo>
                  <a:pt x="5894" y="3715"/>
                  <a:pt x="6263" y="2762"/>
                  <a:pt x="6287" y="1750"/>
                </a:cubicBezTo>
                <a:cubicBezTo>
                  <a:pt x="6596" y="1524"/>
                  <a:pt x="6846" y="1250"/>
                  <a:pt x="7061" y="917"/>
                </a:cubicBezTo>
                <a:cubicBezTo>
                  <a:pt x="7144" y="857"/>
                  <a:pt x="7132" y="750"/>
                  <a:pt x="7061" y="715"/>
                </a:cubicBezTo>
                <a:cubicBezTo>
                  <a:pt x="7029" y="683"/>
                  <a:pt x="6987" y="667"/>
                  <a:pt x="6937" y="667"/>
                </a:cubicBezTo>
                <a:cubicBezTo>
                  <a:pt x="6912" y="667"/>
                  <a:pt x="6886" y="671"/>
                  <a:pt x="6858" y="679"/>
                </a:cubicBezTo>
                <a:cubicBezTo>
                  <a:pt x="6775" y="726"/>
                  <a:pt x="6680" y="750"/>
                  <a:pt x="6596" y="786"/>
                </a:cubicBezTo>
                <a:cubicBezTo>
                  <a:pt x="6680" y="667"/>
                  <a:pt x="6763" y="512"/>
                  <a:pt x="6823" y="369"/>
                </a:cubicBezTo>
                <a:cubicBezTo>
                  <a:pt x="6834" y="310"/>
                  <a:pt x="6834" y="238"/>
                  <a:pt x="6787" y="191"/>
                </a:cubicBezTo>
                <a:cubicBezTo>
                  <a:pt x="6750" y="153"/>
                  <a:pt x="6703" y="135"/>
                  <a:pt x="6659" y="135"/>
                </a:cubicBezTo>
                <a:cubicBezTo>
                  <a:pt x="6632" y="135"/>
                  <a:pt x="6607" y="142"/>
                  <a:pt x="6584" y="155"/>
                </a:cubicBezTo>
                <a:cubicBezTo>
                  <a:pt x="6322" y="310"/>
                  <a:pt x="6061" y="393"/>
                  <a:pt x="5775" y="441"/>
                </a:cubicBezTo>
                <a:cubicBezTo>
                  <a:pt x="5465" y="143"/>
                  <a:pt x="5048" y="0"/>
                  <a:pt x="462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3" name="Google Shape;873;p92"/>
          <p:cNvSpPr txBox="1"/>
          <p:nvPr/>
        </p:nvSpPr>
        <p:spPr>
          <a:xfrm>
            <a:off x="5329650" y="2268300"/>
            <a:ext cx="7029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rPr>
              <a:t>/&gt;</a:t>
            </a:r>
            <a:endParaRPr sz="3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1"/>
          <p:cNvSpPr txBox="1"/>
          <p:nvPr>
            <p:ph idx="1" type="body"/>
          </p:nvPr>
        </p:nvSpPr>
        <p:spPr>
          <a:xfrm>
            <a:off x="720000" y="1357275"/>
            <a:ext cx="7704000" cy="249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u="sng">
                <a:solidFill>
                  <a:schemeClr val="hlink"/>
                </a:solidFill>
                <a:hlinkClick r:id="rId3"/>
              </a:rPr>
              <a:t>trannamtrung1st@gmail.com</a:t>
            </a:r>
            <a:endParaRPr sz="16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(+84)76 544 1077</a:t>
            </a:r>
            <a:br>
              <a:rPr lang="en" sz="1600"/>
            </a:br>
            <a:r>
              <a:rPr lang="en" sz="1600" u="sng">
                <a:solidFill>
                  <a:schemeClr val="hlink"/>
                </a:solidFill>
                <a:hlinkClick r:id="rId4"/>
              </a:rPr>
              <a:t>https://www.linkedin.com/in/trung-tran99/</a:t>
            </a:r>
            <a:endParaRPr sz="1800"/>
          </a:p>
        </p:txBody>
      </p:sp>
      <p:sp>
        <p:nvSpPr>
          <p:cNvPr id="284" name="Google Shape;284;p31"/>
          <p:cNvSpPr txBox="1"/>
          <p:nvPr>
            <p:ph type="title"/>
          </p:nvPr>
        </p:nvSpPr>
        <p:spPr>
          <a:xfrm>
            <a:off x="719988" y="459128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&lt;/ </a:t>
            </a:r>
            <a:r>
              <a:rPr lang="en"/>
              <a:t>Contact</a:t>
            </a:r>
            <a:endParaRPr/>
          </a:p>
        </p:txBody>
      </p:sp>
      <p:sp>
        <p:nvSpPr>
          <p:cNvPr id="285" name="Google Shape;285;p31"/>
          <p:cNvSpPr txBox="1"/>
          <p:nvPr/>
        </p:nvSpPr>
        <p:spPr>
          <a:xfrm>
            <a:off x="7721100" y="3868300"/>
            <a:ext cx="7029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rPr>
              <a:t>/&gt;</a:t>
            </a:r>
            <a:endParaRPr sz="3600">
              <a:solidFill>
                <a:schemeClr val="dk1"/>
              </a:solidFill>
            </a:endParaRPr>
          </a:p>
        </p:txBody>
      </p:sp>
      <p:grpSp>
        <p:nvGrpSpPr>
          <p:cNvPr id="286" name="Google Shape;286;p31"/>
          <p:cNvGrpSpPr/>
          <p:nvPr/>
        </p:nvGrpSpPr>
        <p:grpSpPr>
          <a:xfrm>
            <a:off x="6139775" y="1390750"/>
            <a:ext cx="2119748" cy="1127400"/>
            <a:chOff x="4924170" y="3441525"/>
            <a:chExt cx="3447305" cy="1127400"/>
          </a:xfrm>
        </p:grpSpPr>
        <p:sp>
          <p:nvSpPr>
            <p:cNvPr id="287" name="Google Shape;287;p31"/>
            <p:cNvSpPr/>
            <p:nvPr/>
          </p:nvSpPr>
          <p:spPr>
            <a:xfrm>
              <a:off x="4924170" y="3441525"/>
              <a:ext cx="3447300" cy="11274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31"/>
            <p:cNvSpPr/>
            <p:nvPr/>
          </p:nvSpPr>
          <p:spPr>
            <a:xfrm>
              <a:off x="4924175" y="3441525"/>
              <a:ext cx="3447300" cy="2553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9" name="Google Shape;289;p31"/>
          <p:cNvSpPr txBox="1"/>
          <p:nvPr/>
        </p:nvSpPr>
        <p:spPr>
          <a:xfrm>
            <a:off x="6591257" y="1710150"/>
            <a:ext cx="1216800" cy="74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accent2"/>
                </a:solidFill>
              </a:rPr>
              <a:t>}</a:t>
            </a:r>
            <a:r>
              <a:rPr lang="en" sz="3600">
                <a:solidFill>
                  <a:schemeClr val="dk1"/>
                </a:solidFill>
              </a:rPr>
              <a:t> /&gt; </a:t>
            </a:r>
            <a:r>
              <a:rPr lang="en" sz="3600">
                <a:solidFill>
                  <a:schemeClr val="accent1"/>
                </a:solidFill>
              </a:rPr>
              <a:t>[</a:t>
            </a:r>
            <a:endParaRPr sz="360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4" name="Google Shape;294;p32"/>
          <p:cNvGrpSpPr/>
          <p:nvPr/>
        </p:nvGrpSpPr>
        <p:grpSpPr>
          <a:xfrm>
            <a:off x="772525" y="726625"/>
            <a:ext cx="6578100" cy="3438300"/>
            <a:chOff x="772525" y="726625"/>
            <a:chExt cx="6578100" cy="3438300"/>
          </a:xfrm>
        </p:grpSpPr>
        <p:sp>
          <p:nvSpPr>
            <p:cNvPr id="295" name="Google Shape;295;p32"/>
            <p:cNvSpPr/>
            <p:nvPr/>
          </p:nvSpPr>
          <p:spPr>
            <a:xfrm>
              <a:off x="772525" y="726625"/>
              <a:ext cx="6578100" cy="34383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32"/>
            <p:cNvSpPr/>
            <p:nvPr/>
          </p:nvSpPr>
          <p:spPr>
            <a:xfrm>
              <a:off x="772525" y="726625"/>
              <a:ext cx="6578100" cy="2553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7" name="Google Shape;297;p32"/>
          <p:cNvGrpSpPr/>
          <p:nvPr/>
        </p:nvGrpSpPr>
        <p:grpSpPr>
          <a:xfrm>
            <a:off x="3993600" y="3441475"/>
            <a:ext cx="2119748" cy="1127400"/>
            <a:chOff x="4924170" y="3441525"/>
            <a:chExt cx="3447305" cy="1127400"/>
          </a:xfrm>
        </p:grpSpPr>
        <p:sp>
          <p:nvSpPr>
            <p:cNvPr id="298" name="Google Shape;298;p32"/>
            <p:cNvSpPr/>
            <p:nvPr/>
          </p:nvSpPr>
          <p:spPr>
            <a:xfrm>
              <a:off x="4924170" y="3441525"/>
              <a:ext cx="3447300" cy="11274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32"/>
            <p:cNvSpPr/>
            <p:nvPr/>
          </p:nvSpPr>
          <p:spPr>
            <a:xfrm>
              <a:off x="4924175" y="3441525"/>
              <a:ext cx="3447300" cy="2553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0" name="Google Shape;300;p32"/>
          <p:cNvGrpSpPr/>
          <p:nvPr/>
        </p:nvGrpSpPr>
        <p:grpSpPr>
          <a:xfrm>
            <a:off x="5422275" y="1302375"/>
            <a:ext cx="2560700" cy="1952840"/>
            <a:chOff x="-227375" y="1029588"/>
            <a:chExt cx="4718446" cy="4667400"/>
          </a:xfrm>
        </p:grpSpPr>
        <p:sp>
          <p:nvSpPr>
            <p:cNvPr id="301" name="Google Shape;301;p32"/>
            <p:cNvSpPr/>
            <p:nvPr/>
          </p:nvSpPr>
          <p:spPr>
            <a:xfrm>
              <a:off x="-227375" y="1029588"/>
              <a:ext cx="4718400" cy="46674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32"/>
            <p:cNvSpPr/>
            <p:nvPr/>
          </p:nvSpPr>
          <p:spPr>
            <a:xfrm>
              <a:off x="-227329" y="1029588"/>
              <a:ext cx="4718400" cy="6102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3" name="Google Shape;303;p32"/>
          <p:cNvSpPr txBox="1"/>
          <p:nvPr>
            <p:ph type="title"/>
          </p:nvPr>
        </p:nvSpPr>
        <p:spPr>
          <a:xfrm>
            <a:off x="1045150" y="1866000"/>
            <a:ext cx="3943500" cy="82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Context &amp; problems</a:t>
            </a:r>
            <a:endParaRPr/>
          </a:p>
        </p:txBody>
      </p:sp>
      <p:sp>
        <p:nvSpPr>
          <p:cNvPr id="304" name="Google Shape;304;p32"/>
          <p:cNvSpPr txBox="1"/>
          <p:nvPr>
            <p:ph idx="2" type="title"/>
          </p:nvPr>
        </p:nvSpPr>
        <p:spPr>
          <a:xfrm>
            <a:off x="5590076" y="1551675"/>
            <a:ext cx="2225100" cy="151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05" name="Google Shape;305;p32"/>
          <p:cNvSpPr txBox="1"/>
          <p:nvPr/>
        </p:nvSpPr>
        <p:spPr>
          <a:xfrm>
            <a:off x="841925" y="1094475"/>
            <a:ext cx="1077300" cy="5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rPr>
              <a:t>&lt;/&gt;</a:t>
            </a:r>
            <a:endParaRPr sz="3600">
              <a:solidFill>
                <a:schemeClr val="lt2"/>
              </a:solidFill>
            </a:endParaRPr>
          </a:p>
        </p:txBody>
      </p:sp>
      <p:sp>
        <p:nvSpPr>
          <p:cNvPr id="306" name="Google Shape;306;p32"/>
          <p:cNvSpPr txBox="1"/>
          <p:nvPr/>
        </p:nvSpPr>
        <p:spPr>
          <a:xfrm>
            <a:off x="4445082" y="3760875"/>
            <a:ext cx="1216800" cy="74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accent2"/>
                </a:solidFill>
              </a:rPr>
              <a:t>}</a:t>
            </a:r>
            <a:r>
              <a:rPr lang="en" sz="3600">
                <a:solidFill>
                  <a:schemeClr val="dk1"/>
                </a:solidFill>
              </a:rPr>
              <a:t> /&gt; </a:t>
            </a:r>
            <a:r>
              <a:rPr lang="en" sz="3600">
                <a:solidFill>
                  <a:schemeClr val="accent1"/>
                </a:solidFill>
              </a:rPr>
              <a:t>[</a:t>
            </a:r>
            <a:endParaRPr sz="360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3"/>
          <p:cNvSpPr txBox="1"/>
          <p:nvPr>
            <p:ph idx="1" type="body"/>
          </p:nvPr>
        </p:nvSpPr>
        <p:spPr>
          <a:xfrm>
            <a:off x="720000" y="1357275"/>
            <a:ext cx="7704000" cy="249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8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Transaction is a single unit of logic or work</a:t>
            </a:r>
            <a:endParaRPr sz="1600"/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ACID properties: </a:t>
            </a:r>
            <a:endParaRPr sz="1600"/>
          </a:p>
          <a:p>
            <a:pPr indent="-330200" lvl="1" marL="9144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en" sz="1600"/>
              <a:t>Atomic</a:t>
            </a:r>
            <a:endParaRPr sz="1600"/>
          </a:p>
          <a:p>
            <a:pPr indent="-330200" lvl="1" marL="9144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en" sz="1600"/>
              <a:t>Consistent</a:t>
            </a:r>
            <a:endParaRPr sz="1600"/>
          </a:p>
          <a:p>
            <a:pPr indent="-330200" lvl="1" marL="9144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en" sz="1600"/>
              <a:t>Isolated</a:t>
            </a:r>
            <a:endParaRPr sz="1600"/>
          </a:p>
          <a:p>
            <a:pPr indent="-330200" lvl="1" marL="91440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600"/>
              <a:buChar char="○"/>
            </a:pPr>
            <a:r>
              <a:rPr lang="en" sz="1600"/>
              <a:t>Durable</a:t>
            </a:r>
            <a:endParaRPr sz="1600"/>
          </a:p>
        </p:txBody>
      </p:sp>
      <p:sp>
        <p:nvSpPr>
          <p:cNvPr id="312" name="Google Shape;312;p33"/>
          <p:cNvSpPr txBox="1"/>
          <p:nvPr>
            <p:ph type="title"/>
          </p:nvPr>
        </p:nvSpPr>
        <p:spPr>
          <a:xfrm>
            <a:off x="719988" y="459128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2"/>
                </a:solidFill>
              </a:rPr>
              <a:t>&lt;/ </a:t>
            </a:r>
            <a:r>
              <a:rPr lang="en" sz="2400"/>
              <a:t>Relational database &amp; transactions</a:t>
            </a:r>
            <a:endParaRPr sz="2400"/>
          </a:p>
        </p:txBody>
      </p:sp>
      <p:sp>
        <p:nvSpPr>
          <p:cNvPr id="313" name="Google Shape;313;p33"/>
          <p:cNvSpPr txBox="1"/>
          <p:nvPr/>
        </p:nvSpPr>
        <p:spPr>
          <a:xfrm>
            <a:off x="7721100" y="3868300"/>
            <a:ext cx="7029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rPr>
              <a:t>/&gt;</a:t>
            </a:r>
            <a:endParaRPr sz="3600">
              <a:solidFill>
                <a:schemeClr val="dk1"/>
              </a:solidFill>
            </a:endParaRPr>
          </a:p>
        </p:txBody>
      </p:sp>
      <p:sp>
        <p:nvSpPr>
          <p:cNvPr id="314" name="Google Shape;314;p33"/>
          <p:cNvSpPr txBox="1"/>
          <p:nvPr>
            <p:ph idx="2" type="title"/>
          </p:nvPr>
        </p:nvSpPr>
        <p:spPr>
          <a:xfrm>
            <a:off x="6496200" y="84275"/>
            <a:ext cx="2556000" cy="43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 </a:t>
            </a:r>
            <a:r>
              <a:rPr lang="en"/>
              <a:t>Context and problems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New Operating System Design Pitch Deck by Slidesgo">
  <a:themeElements>
    <a:clrScheme name="Simple Light">
      <a:dk1>
        <a:srgbClr val="FFFFFF"/>
      </a:dk1>
      <a:lt1>
        <a:srgbClr val="2D323C"/>
      </a:lt1>
      <a:dk2>
        <a:srgbClr val="242830"/>
      </a:dk2>
      <a:lt2>
        <a:srgbClr val="FFDB5D"/>
      </a:lt2>
      <a:accent1>
        <a:srgbClr val="94EE6B"/>
      </a:accent1>
      <a:accent2>
        <a:srgbClr val="E81981"/>
      </a:accent2>
      <a:accent3>
        <a:srgbClr val="BD64B5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